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sldIdLst>
    <p:sldId id="256" r:id="rId2"/>
    <p:sldId id="259" r:id="rId3"/>
    <p:sldId id="257" r:id="rId4"/>
    <p:sldId id="258" r:id="rId5"/>
    <p:sldId id="277" r:id="rId6"/>
    <p:sldId id="262" r:id="rId7"/>
    <p:sldId id="278" r:id="rId8"/>
    <p:sldId id="279" r:id="rId9"/>
    <p:sldId id="263" r:id="rId10"/>
    <p:sldId id="280" r:id="rId11"/>
    <p:sldId id="260" r:id="rId12"/>
    <p:sldId id="282" r:id="rId13"/>
    <p:sldId id="265" r:id="rId14"/>
    <p:sldId id="264" r:id="rId15"/>
    <p:sldId id="266" r:id="rId16"/>
    <p:sldId id="281" r:id="rId17"/>
    <p:sldId id="267" r:id="rId18"/>
    <p:sldId id="268" r:id="rId19"/>
    <p:sldId id="269" r:id="rId20"/>
    <p:sldId id="270" r:id="rId21"/>
    <p:sldId id="271" r:id="rId22"/>
    <p:sldId id="273" r:id="rId23"/>
    <p:sldId id="274" r:id="rId24"/>
    <p:sldId id="275"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62" autoAdjust="0"/>
    <p:restoredTop sz="94660"/>
  </p:normalViewPr>
  <p:slideViewPr>
    <p:cSldViewPr snapToGrid="0">
      <p:cViewPr varScale="1">
        <p:scale>
          <a:sx n="80" d="100"/>
          <a:sy n="80" d="100"/>
        </p:scale>
        <p:origin x="120" y="6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DAF14F61-9A59-4B1C-8DDA-75D2012F2F3A}" type="datetimeFigureOut">
              <a:rPr lang="en-GB" smtClean="0"/>
              <a:t>05/07/2023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34B56A-0138-4358-B85B-DB35173DEB29}"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5005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F14F61-9A59-4B1C-8DDA-75D2012F2F3A}" type="datetimeFigureOut">
              <a:rPr lang="en-GB" smtClean="0"/>
              <a:t>05/07/2023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34B56A-0138-4358-B85B-DB35173DEB29}" type="slidenum">
              <a:rPr lang="en-GB" smtClean="0"/>
              <a:t>‹#›</a:t>
            </a:fld>
            <a:endParaRPr lang="en-GB"/>
          </a:p>
        </p:txBody>
      </p:sp>
    </p:spTree>
    <p:extLst>
      <p:ext uri="{BB962C8B-B14F-4D97-AF65-F5344CB8AC3E}">
        <p14:creationId xmlns:p14="http://schemas.microsoft.com/office/powerpoint/2010/main" val="664638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F14F61-9A59-4B1C-8DDA-75D2012F2F3A}" type="datetimeFigureOut">
              <a:rPr lang="en-GB" smtClean="0"/>
              <a:t>05/07/2023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34B56A-0138-4358-B85B-DB35173DEB29}"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689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AF14F61-9A59-4B1C-8DDA-75D2012F2F3A}" type="datetimeFigureOut">
              <a:rPr lang="en-GB" smtClean="0"/>
              <a:t>05/07/2023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34B56A-0138-4358-B85B-DB35173DEB29}" type="slidenum">
              <a:rPr lang="en-GB" smtClean="0"/>
              <a:t>‹#›</a:t>
            </a:fld>
            <a:endParaRPr lang="en-GB"/>
          </a:p>
        </p:txBody>
      </p:sp>
    </p:spTree>
    <p:extLst>
      <p:ext uri="{BB962C8B-B14F-4D97-AF65-F5344CB8AC3E}">
        <p14:creationId xmlns:p14="http://schemas.microsoft.com/office/powerpoint/2010/main" val="1512982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AF14F61-9A59-4B1C-8DDA-75D2012F2F3A}" type="datetimeFigureOut">
              <a:rPr lang="en-GB" smtClean="0"/>
              <a:t>05/07/2023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034B56A-0138-4358-B85B-DB35173DEB29}" type="slidenum">
              <a:rPr lang="en-GB" smtClean="0"/>
              <a:t>‹#›</a:t>
            </a:fld>
            <a:endParaRPr lang="en-GB"/>
          </a:p>
        </p:txBody>
      </p:sp>
    </p:spTree>
    <p:extLst>
      <p:ext uri="{BB962C8B-B14F-4D97-AF65-F5344CB8AC3E}">
        <p14:creationId xmlns:p14="http://schemas.microsoft.com/office/powerpoint/2010/main" val="1306023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AF14F61-9A59-4B1C-8DDA-75D2012F2F3A}" type="datetimeFigureOut">
              <a:rPr lang="en-GB" smtClean="0"/>
              <a:t>05/07/2023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034B56A-0138-4358-B85B-DB35173DEB29}" type="slidenum">
              <a:rPr lang="en-GB" smtClean="0"/>
              <a:t>‹#›</a:t>
            </a:fld>
            <a:endParaRPr lang="en-GB"/>
          </a:p>
        </p:txBody>
      </p:sp>
    </p:spTree>
    <p:extLst>
      <p:ext uri="{BB962C8B-B14F-4D97-AF65-F5344CB8AC3E}">
        <p14:creationId xmlns:p14="http://schemas.microsoft.com/office/powerpoint/2010/main" val="296310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F14F61-9A59-4B1C-8DDA-75D2012F2F3A}" type="datetimeFigureOut">
              <a:rPr lang="en-GB" smtClean="0"/>
              <a:t>05/07/2023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034B56A-0138-4358-B85B-DB35173DEB29}" type="slidenum">
              <a:rPr lang="en-GB" smtClean="0"/>
              <a:t>‹#›</a:t>
            </a:fld>
            <a:endParaRPr lang="en-GB"/>
          </a:p>
        </p:txBody>
      </p:sp>
    </p:spTree>
    <p:extLst>
      <p:ext uri="{BB962C8B-B14F-4D97-AF65-F5344CB8AC3E}">
        <p14:creationId xmlns:p14="http://schemas.microsoft.com/office/powerpoint/2010/main" val="2788911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F14F61-9A59-4B1C-8DDA-75D2012F2F3A}" type="datetimeFigureOut">
              <a:rPr lang="en-GB" smtClean="0"/>
              <a:t>05/07/2023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34B56A-0138-4358-B85B-DB35173DEB29}" type="slidenum">
              <a:rPr lang="en-GB" smtClean="0"/>
              <a:t>‹#›</a:t>
            </a:fld>
            <a:endParaRPr lang="en-GB"/>
          </a:p>
        </p:txBody>
      </p:sp>
    </p:spTree>
    <p:extLst>
      <p:ext uri="{BB962C8B-B14F-4D97-AF65-F5344CB8AC3E}">
        <p14:creationId xmlns:p14="http://schemas.microsoft.com/office/powerpoint/2010/main" val="32009775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AF14F61-9A59-4B1C-8DDA-75D2012F2F3A}" type="datetimeFigureOut">
              <a:rPr lang="en-GB" smtClean="0"/>
              <a:t>05/07/2023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34B56A-0138-4358-B85B-DB35173DEB29}" type="slidenum">
              <a:rPr lang="en-GB" smtClean="0"/>
              <a:t>‹#›</a:t>
            </a:fld>
            <a:endParaRPr lang="en-GB"/>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3769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F14F61-9A59-4B1C-8DDA-75D2012F2F3A}" type="datetimeFigureOut">
              <a:rPr lang="en-GB" smtClean="0"/>
              <a:t>05/07/2023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34B56A-0138-4358-B85B-DB35173DEB29}" type="slidenum">
              <a:rPr lang="en-GB" smtClean="0"/>
              <a:t>‹#›</a:t>
            </a:fld>
            <a:endParaRPr lang="en-GB"/>
          </a:p>
        </p:txBody>
      </p:sp>
    </p:spTree>
    <p:extLst>
      <p:ext uri="{BB962C8B-B14F-4D97-AF65-F5344CB8AC3E}">
        <p14:creationId xmlns:p14="http://schemas.microsoft.com/office/powerpoint/2010/main" val="3991971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F14F61-9A59-4B1C-8DDA-75D2012F2F3A}" type="datetimeFigureOut">
              <a:rPr lang="en-GB" smtClean="0"/>
              <a:t>05/07/2023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34B56A-0138-4358-B85B-DB35173DEB29}"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7746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DAF14F61-9A59-4B1C-8DDA-75D2012F2F3A}" type="datetimeFigureOut">
              <a:rPr lang="en-GB" smtClean="0"/>
              <a:t>05/07/2023</a:t>
            </a:fld>
            <a:endParaRPr lang="en-GB"/>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GB"/>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4034B56A-0138-4358-B85B-DB35173DEB29}"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0465475"/>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home.oxfordowl.co.uk/reading/reading-schemes-oxford-levels/read-write-inc-phonics-guide/" TargetMode="External"/><Relationship Id="rId2" Type="http://schemas.openxmlformats.org/officeDocument/2006/relationships/hyperlink" Target="https://www.helmdonprimaryschool.com/phonics-4/" TargetMode="External"/><Relationship Id="rId1" Type="http://schemas.openxmlformats.org/officeDocument/2006/relationships/slideLayout" Target="../slideLayouts/slideLayout2.xml"/><Relationship Id="rId4" Type="http://schemas.openxmlformats.org/officeDocument/2006/relationships/hyperlink" Target="https://www.ruthmiskin.com/parent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booksfortopics.com/booklists/topics/pshe-emotional-literacy-citizenship/class-transitions/" TargetMode="External"/><Relationship Id="rId2" Type="http://schemas.openxmlformats.org/officeDocument/2006/relationships/hyperlink" Target="https://www.booksfortopics.com/booklists/topics/pshe-emotional-literacy-citizenship/starting-school/" TargetMode="External"/><Relationship Id="rId1" Type="http://schemas.openxmlformats.org/officeDocument/2006/relationships/slideLayout" Target="../slideLayouts/slideLayout2.xml"/><Relationship Id="rId5" Type="http://schemas.openxmlformats.org/officeDocument/2006/relationships/hyperlink" Target="https://toppsta.com/inner-page/schools" TargetMode="External"/><Relationship Id="rId4" Type="http://schemas.openxmlformats.org/officeDocument/2006/relationships/hyperlink" Target="https://www.booktrust.org.uk/books-and-reading/our-recommendations/booklists/"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Early Reading</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503187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is vital for life success</a:t>
            </a:r>
          </a:p>
        </p:txBody>
      </p:sp>
      <p:sp>
        <p:nvSpPr>
          <p:cNvPr id="3" name="Content Placeholder 2"/>
          <p:cNvSpPr>
            <a:spLocks noGrp="1"/>
          </p:cNvSpPr>
          <p:nvPr>
            <p:ph idx="1"/>
          </p:nvPr>
        </p:nvSpPr>
        <p:spPr/>
        <p:txBody>
          <a:bodyPr>
            <a:normAutofit/>
          </a:bodyPr>
          <a:lstStyle/>
          <a:p>
            <a:r>
              <a:rPr lang="en-GB" dirty="0"/>
              <a:t>The OECD stated in 2022:</a:t>
            </a:r>
          </a:p>
          <a:p>
            <a:r>
              <a:rPr lang="en-GB" i="1" dirty="0"/>
              <a:t>Children who are highly engaged in a wide range of reading activities are more likely than others to be effective learners and to perform well at school. </a:t>
            </a:r>
          </a:p>
          <a:p>
            <a:r>
              <a:rPr lang="en-GB" i="1" dirty="0"/>
              <a:t>Proficiency in </a:t>
            </a:r>
            <a:r>
              <a:rPr lang="en-GB" b="1" i="1" dirty="0"/>
              <a:t>reading</a:t>
            </a:r>
            <a:r>
              <a:rPr lang="en-GB" i="1" dirty="0"/>
              <a:t> is crucial for individuals to make sense of the world they live in and to continue learning throughout their lives.</a:t>
            </a:r>
          </a:p>
          <a:p>
            <a:pPr marL="0" indent="0">
              <a:buNone/>
            </a:pPr>
            <a:endParaRPr lang="en-GB" dirty="0"/>
          </a:p>
          <a:p>
            <a:r>
              <a:rPr lang="en-GB" dirty="0"/>
              <a:t>It was concluded that a child’s willingness to read for pleasure is the single most important factor in determining life success.</a:t>
            </a:r>
          </a:p>
          <a:p>
            <a:r>
              <a:rPr lang="en-GB" dirty="0"/>
              <a:t>This viewpoint is supported by the National Literacy Trust, the Book Trust, the NSPCC, the </a:t>
            </a:r>
            <a:r>
              <a:rPr lang="en-GB" dirty="0" err="1"/>
              <a:t>DfE</a:t>
            </a:r>
            <a:r>
              <a:rPr lang="en-GB" dirty="0"/>
              <a:t> - to name but a few…</a:t>
            </a:r>
          </a:p>
        </p:txBody>
      </p:sp>
    </p:spTree>
    <p:extLst>
      <p:ext uri="{BB962C8B-B14F-4D97-AF65-F5344CB8AC3E}">
        <p14:creationId xmlns:p14="http://schemas.microsoft.com/office/powerpoint/2010/main" val="2493989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is reading so important?</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There can be few things as powerful as regularly </a:t>
            </a:r>
            <a:r>
              <a:rPr lang="en-GB" b="1" i="1" u="sng" dirty="0"/>
              <a:t>reading to or with a young child</a:t>
            </a:r>
            <a:r>
              <a:rPr lang="en-GB" dirty="0"/>
              <a:t>. </a:t>
            </a:r>
          </a:p>
          <a:p>
            <a:pPr marL="0" indent="0">
              <a:buNone/>
            </a:pPr>
            <a:r>
              <a:rPr lang="en-GB" dirty="0"/>
              <a:t>Reading has astonishing benefits for children: </a:t>
            </a:r>
          </a:p>
          <a:p>
            <a:pPr marL="457200" indent="-457200">
              <a:buFont typeface="+mj-lt"/>
              <a:buAutoNum type="arabicPeriod"/>
            </a:pPr>
            <a:r>
              <a:rPr lang="en-GB" dirty="0"/>
              <a:t>It gives comfort and reassurance, confidence and security, relaxation, happiness and fun. </a:t>
            </a:r>
          </a:p>
          <a:p>
            <a:pPr marL="457200" indent="-457200">
              <a:buFont typeface="+mj-lt"/>
              <a:buAutoNum type="arabicPeriod"/>
            </a:pPr>
            <a:r>
              <a:rPr lang="en-GB" dirty="0"/>
              <a:t>It gives a child time and full attention when reading them a story, which tells them they matter. </a:t>
            </a:r>
          </a:p>
          <a:p>
            <a:pPr marL="457200" indent="-457200">
              <a:buFont typeface="+mj-lt"/>
              <a:buAutoNum type="arabicPeriod"/>
            </a:pPr>
            <a:r>
              <a:rPr lang="en-GB" dirty="0"/>
              <a:t>It builds self-esteem, vocabulary, feeds imagination and even improves their sleeping patterns. </a:t>
            </a:r>
          </a:p>
          <a:p>
            <a:pPr marL="457200" indent="-457200">
              <a:buFont typeface="+mj-lt"/>
              <a:buAutoNum type="arabicPeriod"/>
            </a:pPr>
            <a:r>
              <a:rPr lang="en-GB" dirty="0"/>
              <a:t>It gives a child a sense of being and an awareness of their place in the world.</a:t>
            </a:r>
          </a:p>
          <a:p>
            <a:pPr marL="457200" indent="-457200">
              <a:buFont typeface="+mj-lt"/>
              <a:buAutoNum type="arabicPeriod"/>
            </a:pPr>
            <a:r>
              <a:rPr lang="en-GB" dirty="0"/>
              <a:t>It enables a child to empathise.</a:t>
            </a:r>
          </a:p>
          <a:p>
            <a:pPr marL="457200" indent="-457200">
              <a:buFont typeface="+mj-lt"/>
              <a:buAutoNum type="arabicPeriod"/>
            </a:pPr>
            <a:r>
              <a:rPr lang="en-GB" dirty="0"/>
              <a:t>It gives a child knowledge.</a:t>
            </a:r>
          </a:p>
        </p:txBody>
      </p:sp>
    </p:spTree>
    <p:extLst>
      <p:ext uri="{BB962C8B-B14F-4D97-AF65-F5344CB8AC3E}">
        <p14:creationId xmlns:p14="http://schemas.microsoft.com/office/powerpoint/2010/main" val="1595977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is reading so important?</a:t>
            </a:r>
          </a:p>
        </p:txBody>
      </p:sp>
      <p:sp>
        <p:nvSpPr>
          <p:cNvPr id="3" name="Content Placeholder 2"/>
          <p:cNvSpPr>
            <a:spLocks noGrp="1"/>
          </p:cNvSpPr>
          <p:nvPr>
            <p:ph idx="1"/>
          </p:nvPr>
        </p:nvSpPr>
        <p:spPr/>
        <p:txBody>
          <a:bodyPr/>
          <a:lstStyle/>
          <a:p>
            <a:r>
              <a:rPr lang="en-GB" dirty="0"/>
              <a:t>Current research (the National Literacy Trust) estimates that:</a:t>
            </a:r>
          </a:p>
          <a:p>
            <a:r>
              <a:rPr lang="en-GB" dirty="0"/>
              <a:t>45% of 0–2s are read to daily or nearly every day. </a:t>
            </a:r>
          </a:p>
          <a:p>
            <a:r>
              <a:rPr lang="en-GB" dirty="0"/>
              <a:t>This increases to 58% of 3–4s, as parents try to ensure children are ‘school ready’.</a:t>
            </a:r>
          </a:p>
          <a:p>
            <a:r>
              <a:rPr lang="en-GB" dirty="0"/>
              <a:t>However, by 5–7 years, parents reading daily to their children drops back to 44% as the notion takes hold that reading is a subject to learn at school. </a:t>
            </a:r>
          </a:p>
          <a:p>
            <a:r>
              <a:rPr lang="en-GB" dirty="0"/>
              <a:t>By this age, parental involvement can often be simply ensuring reading homework is done.</a:t>
            </a:r>
          </a:p>
        </p:txBody>
      </p:sp>
    </p:spTree>
    <p:extLst>
      <p:ext uri="{BB962C8B-B14F-4D97-AF65-F5344CB8AC3E}">
        <p14:creationId xmlns:p14="http://schemas.microsoft.com/office/powerpoint/2010/main" val="2348054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E0A53-7501-4034-A007-82C651A7E9A8}"/>
              </a:ext>
            </a:extLst>
          </p:cNvPr>
          <p:cNvSpPr>
            <a:spLocks noGrp="1"/>
          </p:cNvSpPr>
          <p:nvPr>
            <p:ph type="title"/>
          </p:nvPr>
        </p:nvSpPr>
        <p:spPr/>
        <p:txBody>
          <a:bodyPr/>
          <a:lstStyle/>
          <a:p>
            <a:r>
              <a:rPr lang="en-GB" dirty="0"/>
              <a:t>First sounds and words:</a:t>
            </a:r>
          </a:p>
        </p:txBody>
      </p:sp>
      <p:sp>
        <p:nvSpPr>
          <p:cNvPr id="3" name="Content Placeholder 2">
            <a:extLst>
              <a:ext uri="{FF2B5EF4-FFF2-40B4-BE49-F238E27FC236}">
                <a16:creationId xmlns:a16="http://schemas.microsoft.com/office/drawing/2014/main" id="{F8422670-1CEE-4271-B10E-88BA55EA70C7}"/>
              </a:ext>
            </a:extLst>
          </p:cNvPr>
          <p:cNvSpPr>
            <a:spLocks noGrp="1"/>
          </p:cNvSpPr>
          <p:nvPr>
            <p:ph idx="1"/>
          </p:nvPr>
        </p:nvSpPr>
        <p:spPr>
          <a:xfrm>
            <a:off x="1024128" y="1672389"/>
            <a:ext cx="9720071" cy="4636971"/>
          </a:xfrm>
        </p:spPr>
        <p:txBody>
          <a:bodyPr>
            <a:normAutofit lnSpcReduction="10000"/>
          </a:bodyPr>
          <a:lstStyle/>
          <a:p>
            <a:r>
              <a:rPr lang="en-GB" dirty="0"/>
              <a:t>Right from the start of school, children will be having Phonics sessions daily.</a:t>
            </a:r>
          </a:p>
          <a:p>
            <a:r>
              <a:rPr lang="en-GB" dirty="0"/>
              <a:t>In English, there are around 44 phonemes (sounds), but there are around 250 graphemes (letters or letter groups that correspond to a single sound). Our Synthetic Phonics scheme is Read Write Inc and it teaches children the skills needed to decode (break down) and encode (put back together) so that they learn to read and write words.</a:t>
            </a:r>
          </a:p>
          <a:p>
            <a:r>
              <a:rPr lang="en-GB" dirty="0"/>
              <a:t>The very many graphemes for the 44 sounds is why reading is so hard – it’s a memory test! </a:t>
            </a:r>
          </a:p>
          <a:p>
            <a:pPr marL="0" indent="0">
              <a:buNone/>
            </a:pPr>
            <a:r>
              <a:rPr lang="en-GB" dirty="0">
                <a:hlinkClick r:id="rId2"/>
              </a:rPr>
              <a:t>Guide to </a:t>
            </a:r>
            <a:r>
              <a:rPr lang="en-GB" dirty="0" err="1">
                <a:hlinkClick r:id="rId2"/>
              </a:rPr>
              <a:t>RWInc</a:t>
            </a:r>
            <a:r>
              <a:rPr lang="en-GB" dirty="0">
                <a:hlinkClick r:id="rId2"/>
              </a:rPr>
              <a:t> on the school website</a:t>
            </a:r>
            <a:endParaRPr lang="en-GB" dirty="0"/>
          </a:p>
          <a:p>
            <a:pPr marL="0" indent="0">
              <a:buNone/>
            </a:pPr>
            <a:r>
              <a:rPr lang="en-GB" dirty="0"/>
              <a:t>A useful link to resources and short “help” videos</a:t>
            </a:r>
          </a:p>
          <a:p>
            <a:pPr marL="0" indent="0">
              <a:buNone/>
            </a:pPr>
            <a:r>
              <a:rPr lang="en-GB" dirty="0">
                <a:hlinkClick r:id="rId3"/>
              </a:rPr>
              <a:t>Parent help videos </a:t>
            </a:r>
            <a:endParaRPr lang="en-GB" dirty="0"/>
          </a:p>
          <a:p>
            <a:pPr marL="0" indent="0">
              <a:buNone/>
            </a:pPr>
            <a:r>
              <a:rPr lang="en-GB" dirty="0">
                <a:hlinkClick r:id="rId4"/>
              </a:rPr>
              <a:t>Additional help/videos</a:t>
            </a:r>
            <a:endParaRPr lang="en-GB" dirty="0"/>
          </a:p>
          <a:p>
            <a:endParaRPr lang="en-GB" dirty="0"/>
          </a:p>
          <a:p>
            <a:endParaRPr lang="en-GB" dirty="0"/>
          </a:p>
        </p:txBody>
      </p:sp>
    </p:spTree>
    <p:extLst>
      <p:ext uri="{BB962C8B-B14F-4D97-AF65-F5344CB8AC3E}">
        <p14:creationId xmlns:p14="http://schemas.microsoft.com/office/powerpoint/2010/main" val="27435846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Stages of learning to read independently</a:t>
            </a:r>
          </a:p>
        </p:txBody>
      </p:sp>
      <p:sp>
        <p:nvSpPr>
          <p:cNvPr id="3" name="Content Placeholder 2"/>
          <p:cNvSpPr>
            <a:spLocks noGrp="1"/>
          </p:cNvSpPr>
          <p:nvPr>
            <p:ph idx="1"/>
          </p:nvPr>
        </p:nvSpPr>
        <p:spPr/>
        <p:txBody>
          <a:bodyPr/>
          <a:lstStyle/>
          <a:p>
            <a:pPr marL="0" indent="0">
              <a:buNone/>
            </a:pPr>
            <a:r>
              <a:rPr lang="en-GB" b="1" dirty="0"/>
              <a:t>The 1</a:t>
            </a:r>
            <a:r>
              <a:rPr lang="en-GB" b="1" baseline="30000" dirty="0"/>
              <a:t>st</a:t>
            </a:r>
            <a:r>
              <a:rPr lang="en-GB" b="1" dirty="0"/>
              <a:t> stage of learning to read </a:t>
            </a:r>
            <a:r>
              <a:rPr lang="en-GB" dirty="0"/>
              <a:t>is learning that a particular letter makes a particular sound (a phoneme). This is, arguably, the most important and the hardest stage and the one that requires a huge effort from the reader, the school and you!</a:t>
            </a:r>
          </a:p>
          <a:p>
            <a:pPr marL="0" indent="0">
              <a:buNone/>
            </a:pPr>
            <a:r>
              <a:rPr lang="en-GB" dirty="0"/>
              <a:t>Once children have learnt sufficient individual letter sounds, they can begin to blend them together. </a:t>
            </a:r>
          </a:p>
          <a:p>
            <a:pPr marL="0" indent="0">
              <a:buNone/>
            </a:pPr>
            <a:r>
              <a:rPr lang="en-GB" dirty="0"/>
              <a:t>As children learn phonemes, when they encounter new words, they learn to decode (break down a word into the individual sounds) and then encode (blend them back together to pronounce a word)</a:t>
            </a:r>
          </a:p>
          <a:p>
            <a:pPr marL="0" indent="0">
              <a:buNone/>
            </a:pPr>
            <a:r>
              <a:rPr lang="en-GB" dirty="0"/>
              <a:t>For example, C_A_T: when the individual phonemes are blended together, they become the word CAT</a:t>
            </a:r>
          </a:p>
          <a:p>
            <a:pPr marL="457200" indent="-457200">
              <a:buFont typeface="+mj-lt"/>
              <a:buAutoNum type="arabicPeriod"/>
            </a:pPr>
            <a:endParaRPr lang="en-GB" dirty="0"/>
          </a:p>
        </p:txBody>
      </p:sp>
    </p:spTree>
    <p:extLst>
      <p:ext uri="{BB962C8B-B14F-4D97-AF65-F5344CB8AC3E}">
        <p14:creationId xmlns:p14="http://schemas.microsoft.com/office/powerpoint/2010/main" val="2148284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43711-E498-401D-BB28-BFB66AE6FCCD}"/>
              </a:ext>
            </a:extLst>
          </p:cNvPr>
          <p:cNvSpPr>
            <a:spLocks noGrp="1"/>
          </p:cNvSpPr>
          <p:nvPr>
            <p:ph type="title"/>
          </p:nvPr>
        </p:nvSpPr>
        <p:spPr/>
        <p:txBody>
          <a:bodyPr/>
          <a:lstStyle/>
          <a:p>
            <a:r>
              <a:rPr lang="en-GB" dirty="0"/>
              <a:t>Reading by sight:</a:t>
            </a:r>
          </a:p>
        </p:txBody>
      </p:sp>
      <p:sp>
        <p:nvSpPr>
          <p:cNvPr id="3" name="Content Placeholder 2">
            <a:extLst>
              <a:ext uri="{FF2B5EF4-FFF2-40B4-BE49-F238E27FC236}">
                <a16:creationId xmlns:a16="http://schemas.microsoft.com/office/drawing/2014/main" id="{09A437FC-900D-4543-B832-E8FD3B462B35}"/>
              </a:ext>
            </a:extLst>
          </p:cNvPr>
          <p:cNvSpPr>
            <a:spLocks noGrp="1"/>
          </p:cNvSpPr>
          <p:nvPr>
            <p:ph idx="1"/>
          </p:nvPr>
        </p:nvSpPr>
        <p:spPr>
          <a:xfrm>
            <a:off x="1024128" y="1828801"/>
            <a:ext cx="9720071" cy="4480560"/>
          </a:xfrm>
        </p:spPr>
        <p:txBody>
          <a:bodyPr>
            <a:normAutofit lnSpcReduction="10000"/>
          </a:bodyPr>
          <a:lstStyle/>
          <a:p>
            <a:r>
              <a:rPr lang="en-GB" dirty="0"/>
              <a:t>This is the quickest way to read, by memorising the whole word and our brains like a quick and efficient system. However, unfortunately our memory capacity is finite and we cannot memorize every word we need to read.</a:t>
            </a:r>
          </a:p>
          <a:p>
            <a:r>
              <a:rPr lang="en-GB" dirty="0"/>
              <a:t>So we need the phonics word building strategy as that is a way of tackling all new words we meet, </a:t>
            </a:r>
            <a:r>
              <a:rPr lang="en-GB" dirty="0" err="1"/>
              <a:t>eg</a:t>
            </a:r>
            <a:r>
              <a:rPr lang="en-GB" dirty="0"/>
              <a:t> </a:t>
            </a:r>
            <a:r>
              <a:rPr lang="en-GB" dirty="0" err="1"/>
              <a:t>gropefluncking</a:t>
            </a:r>
            <a:r>
              <a:rPr lang="en-GB" dirty="0"/>
              <a:t> (from Roald Dahl’s The BFG).</a:t>
            </a:r>
          </a:p>
          <a:p>
            <a:r>
              <a:rPr lang="en-GB" dirty="0"/>
              <a:t>If a child misreads a word, </a:t>
            </a:r>
            <a:r>
              <a:rPr lang="en-GB" dirty="0" err="1"/>
              <a:t>eg</a:t>
            </a:r>
            <a:r>
              <a:rPr lang="en-GB" dirty="0"/>
              <a:t> house for horse, it is usually because they are trying to read by sight – even if there is a horse in the picture! They are trying to take a short cut and guess the word from one they have in their memory. It is really important that whenever you are hearing them read that you encourage them to sound out the words they are stuck on that they make a mistake with.</a:t>
            </a:r>
          </a:p>
          <a:p>
            <a:r>
              <a:rPr lang="en-GB" dirty="0"/>
              <a:t>The only exception to sounding it out are the ‘red’ words, those very common tricky words that are best learnt by sight, </a:t>
            </a:r>
            <a:r>
              <a:rPr lang="en-GB" dirty="0" err="1"/>
              <a:t>eg</a:t>
            </a:r>
            <a:r>
              <a:rPr lang="en-GB" dirty="0"/>
              <a:t>, said, the, because at least one of the phonemes in those words is so rare that the children won’t encounter it in any other words until they are fluent – the ‘e’ in ‘the’ saying the ‘uh’ sound.</a:t>
            </a:r>
          </a:p>
          <a:p>
            <a:endParaRPr lang="en-GB" dirty="0"/>
          </a:p>
        </p:txBody>
      </p:sp>
    </p:spTree>
    <p:extLst>
      <p:ext uri="{BB962C8B-B14F-4D97-AF65-F5344CB8AC3E}">
        <p14:creationId xmlns:p14="http://schemas.microsoft.com/office/powerpoint/2010/main" val="2888274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7F7CC-78FC-4724-9413-73D58DE75A50}"/>
              </a:ext>
            </a:extLst>
          </p:cNvPr>
          <p:cNvSpPr>
            <a:spLocks noGrp="1"/>
          </p:cNvSpPr>
          <p:nvPr>
            <p:ph type="title"/>
          </p:nvPr>
        </p:nvSpPr>
        <p:spPr/>
        <p:txBody>
          <a:bodyPr/>
          <a:lstStyle/>
          <a:p>
            <a:r>
              <a:rPr lang="en-GB" dirty="0"/>
              <a:t>Starting to read:</a:t>
            </a:r>
          </a:p>
        </p:txBody>
      </p:sp>
      <p:sp>
        <p:nvSpPr>
          <p:cNvPr id="3" name="Content Placeholder 2">
            <a:extLst>
              <a:ext uri="{FF2B5EF4-FFF2-40B4-BE49-F238E27FC236}">
                <a16:creationId xmlns:a16="http://schemas.microsoft.com/office/drawing/2014/main" id="{E5B8CB79-10A9-40C0-8B0D-D6CB543735E5}"/>
              </a:ext>
            </a:extLst>
          </p:cNvPr>
          <p:cNvSpPr>
            <a:spLocks noGrp="1"/>
          </p:cNvSpPr>
          <p:nvPr>
            <p:ph idx="1"/>
          </p:nvPr>
        </p:nvSpPr>
        <p:spPr/>
        <p:txBody>
          <a:bodyPr/>
          <a:lstStyle/>
          <a:p>
            <a:r>
              <a:rPr lang="en-GB" dirty="0"/>
              <a:t>Reading should always seem easy to the child, their fluency on any book should always be at least 9/10 words read accurately and fluently.</a:t>
            </a:r>
          </a:p>
          <a:p>
            <a:r>
              <a:rPr lang="en-GB" dirty="0"/>
              <a:t>If a child is finding the book difficult it won’t be helping them learn to read-  when learning to drive we don’t expect learners to navigate central London as it is too overwhelming and it is the same for reading. Remember it is more than just decoding words!</a:t>
            </a:r>
          </a:p>
          <a:p>
            <a:r>
              <a:rPr lang="en-GB" dirty="0"/>
              <a:t>When something we are trying to learn is hard we are more likely to think we can’t do it, to avoid it or to give up. It is at times like this that we need to build up confidence again by making reading easy and successful.</a:t>
            </a:r>
          </a:p>
          <a:p>
            <a:endParaRPr lang="en-GB" dirty="0"/>
          </a:p>
        </p:txBody>
      </p:sp>
    </p:spTree>
    <p:extLst>
      <p:ext uri="{BB962C8B-B14F-4D97-AF65-F5344CB8AC3E}">
        <p14:creationId xmlns:p14="http://schemas.microsoft.com/office/powerpoint/2010/main" val="11019713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Stages of reading</a:t>
            </a:r>
          </a:p>
        </p:txBody>
      </p:sp>
      <p:sp>
        <p:nvSpPr>
          <p:cNvPr id="3" name="Content Placeholder 2"/>
          <p:cNvSpPr>
            <a:spLocks noGrp="1"/>
          </p:cNvSpPr>
          <p:nvPr>
            <p:ph idx="1"/>
          </p:nvPr>
        </p:nvSpPr>
        <p:spPr/>
        <p:txBody>
          <a:bodyPr/>
          <a:lstStyle/>
          <a:p>
            <a:r>
              <a:rPr lang="en-GB" b="1" dirty="0"/>
              <a:t>The 2</a:t>
            </a:r>
            <a:r>
              <a:rPr lang="en-GB" b="1" baseline="30000" dirty="0"/>
              <a:t>nd</a:t>
            </a:r>
            <a:r>
              <a:rPr lang="en-GB" b="1" dirty="0"/>
              <a:t> stage of reading </a:t>
            </a:r>
            <a:r>
              <a:rPr lang="en-GB" dirty="0"/>
              <a:t>occurs when a child has sufficient phonic or phoneme knowledge that they can begin to read with a  level of fluency – quickly enough – in order that their brain can focus on word and passage and book meaning rather than on how to actually say/read the words – </a:t>
            </a:r>
            <a:r>
              <a:rPr lang="en-GB" dirty="0" err="1"/>
              <a:t>ie</a:t>
            </a:r>
            <a:r>
              <a:rPr lang="en-GB" dirty="0"/>
              <a:t>. on comprehension (understanding)</a:t>
            </a:r>
          </a:p>
          <a:p>
            <a:endParaRPr lang="en-GB" dirty="0"/>
          </a:p>
          <a:p>
            <a:r>
              <a:rPr lang="en-GB" dirty="0"/>
              <a:t>A rough measure: fluency for a child in Key Stage 1 is roughly reading 90 words per minute. </a:t>
            </a:r>
          </a:p>
        </p:txBody>
      </p:sp>
    </p:spTree>
    <p:extLst>
      <p:ext uri="{BB962C8B-B14F-4D97-AF65-F5344CB8AC3E}">
        <p14:creationId xmlns:p14="http://schemas.microsoft.com/office/powerpoint/2010/main" val="224047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081A8-32E7-4C76-B183-522578C561A8}"/>
              </a:ext>
            </a:extLst>
          </p:cNvPr>
          <p:cNvSpPr>
            <a:spLocks noGrp="1"/>
          </p:cNvSpPr>
          <p:nvPr>
            <p:ph type="title"/>
          </p:nvPr>
        </p:nvSpPr>
        <p:spPr/>
        <p:txBody>
          <a:bodyPr/>
          <a:lstStyle/>
          <a:p>
            <a:r>
              <a:rPr lang="en-GB" dirty="0"/>
              <a:t>Becoming fluent:</a:t>
            </a:r>
          </a:p>
        </p:txBody>
      </p:sp>
      <p:sp>
        <p:nvSpPr>
          <p:cNvPr id="3" name="Content Placeholder 2">
            <a:extLst>
              <a:ext uri="{FF2B5EF4-FFF2-40B4-BE49-F238E27FC236}">
                <a16:creationId xmlns:a16="http://schemas.microsoft.com/office/drawing/2014/main" id="{03927208-3FA8-4059-B40C-916F02F21C86}"/>
              </a:ext>
            </a:extLst>
          </p:cNvPr>
          <p:cNvSpPr>
            <a:spLocks noGrp="1"/>
          </p:cNvSpPr>
          <p:nvPr>
            <p:ph idx="1"/>
          </p:nvPr>
        </p:nvSpPr>
        <p:spPr/>
        <p:txBody>
          <a:bodyPr/>
          <a:lstStyle/>
          <a:p>
            <a:r>
              <a:rPr lang="en-GB" dirty="0"/>
              <a:t>To be a fluent reader a child must be able to decode new words, read tricky ‘sight’ words, comprehend what they are reading which helps them self–correct and read with expression, and have stamina!</a:t>
            </a:r>
          </a:p>
          <a:p>
            <a:r>
              <a:rPr lang="en-GB" dirty="0"/>
              <a:t>We have phonically decodable books as our first readers and even when children have a degree of fluency we find they benefit from staying on a scheme. </a:t>
            </a:r>
          </a:p>
          <a:p>
            <a:r>
              <a:rPr lang="en-GB" dirty="0"/>
              <a:t>The children need to read all of the stage 10 books in  order to have the stamina to cope with our Accelerated Reader scheme which is what we use in years 2 – 6.</a:t>
            </a:r>
          </a:p>
        </p:txBody>
      </p:sp>
    </p:spTree>
    <p:extLst>
      <p:ext uri="{BB962C8B-B14F-4D97-AF65-F5344CB8AC3E}">
        <p14:creationId xmlns:p14="http://schemas.microsoft.com/office/powerpoint/2010/main" val="33219886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vs Reading for pleasure</a:t>
            </a:r>
          </a:p>
        </p:txBody>
      </p:sp>
      <p:sp>
        <p:nvSpPr>
          <p:cNvPr id="3" name="Content Placeholder 2"/>
          <p:cNvSpPr>
            <a:spLocks noGrp="1"/>
          </p:cNvSpPr>
          <p:nvPr>
            <p:ph idx="1"/>
          </p:nvPr>
        </p:nvSpPr>
        <p:spPr/>
        <p:txBody>
          <a:bodyPr/>
          <a:lstStyle/>
          <a:p>
            <a:r>
              <a:rPr lang="en-GB" dirty="0"/>
              <a:t>There are 2 types of reading:</a:t>
            </a:r>
          </a:p>
          <a:p>
            <a:pPr marL="457200" indent="-457200">
              <a:buFont typeface="+mj-lt"/>
              <a:buAutoNum type="arabicPeriod"/>
            </a:pPr>
            <a:r>
              <a:rPr lang="en-GB" dirty="0"/>
              <a:t>Learning to read – decode and encode words</a:t>
            </a:r>
          </a:p>
          <a:p>
            <a:pPr marL="457200" indent="-457200">
              <a:buFont typeface="+mj-lt"/>
              <a:buAutoNum type="arabicPeriod"/>
            </a:pPr>
            <a:r>
              <a:rPr lang="en-GB" dirty="0"/>
              <a:t>Reading for pleasure – enjoying </a:t>
            </a:r>
            <a:r>
              <a:rPr lang="en-GB" b="1" dirty="0"/>
              <a:t>listening to, reading and sharing </a:t>
            </a:r>
            <a:r>
              <a:rPr lang="en-GB" dirty="0"/>
              <a:t>stories</a:t>
            </a:r>
          </a:p>
          <a:p>
            <a:pPr marL="0" indent="0">
              <a:buNone/>
            </a:pPr>
            <a:endParaRPr lang="en-GB" dirty="0"/>
          </a:p>
          <a:p>
            <a:r>
              <a:rPr lang="en-GB" dirty="0"/>
              <a:t>Learning to read: ensuring that reading homework (reading school books) is “done” is vital – schools will not be able to teach any child to read without positive reinforcement and daily practice at home.</a:t>
            </a:r>
          </a:p>
          <a:p>
            <a:r>
              <a:rPr lang="en-GB" dirty="0"/>
              <a:t>Continuing to ‘read for pleasure’ is almost as important: instilling in children that a book can be as much fun (if not more) than a </a:t>
            </a:r>
            <a:r>
              <a:rPr lang="en-GB" dirty="0" err="1"/>
              <a:t>Youtube</a:t>
            </a:r>
            <a:r>
              <a:rPr lang="en-GB" dirty="0"/>
              <a:t> screen is crucial.</a:t>
            </a:r>
          </a:p>
        </p:txBody>
      </p:sp>
    </p:spTree>
    <p:extLst>
      <p:ext uri="{BB962C8B-B14F-4D97-AF65-F5344CB8AC3E}">
        <p14:creationId xmlns:p14="http://schemas.microsoft.com/office/powerpoint/2010/main" val="2788854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F6658-0579-4155-8552-65BB1D77629D}"/>
              </a:ext>
            </a:extLst>
          </p:cNvPr>
          <p:cNvSpPr>
            <a:spLocks noGrp="1"/>
          </p:cNvSpPr>
          <p:nvPr>
            <p:ph type="title"/>
          </p:nvPr>
        </p:nvSpPr>
        <p:spPr/>
        <p:txBody>
          <a:bodyPr/>
          <a:lstStyle/>
          <a:p>
            <a:r>
              <a:rPr lang="en-GB" dirty="0"/>
              <a:t>Punctuation is important:</a:t>
            </a:r>
          </a:p>
        </p:txBody>
      </p:sp>
      <p:sp>
        <p:nvSpPr>
          <p:cNvPr id="3" name="Content Placeholder 2">
            <a:extLst>
              <a:ext uri="{FF2B5EF4-FFF2-40B4-BE49-F238E27FC236}">
                <a16:creationId xmlns:a16="http://schemas.microsoft.com/office/drawing/2014/main" id="{3AA53330-0927-4A63-B5F6-A9DCC7E0B48A}"/>
              </a:ext>
            </a:extLst>
          </p:cNvPr>
          <p:cNvSpPr>
            <a:spLocks noGrp="1"/>
          </p:cNvSpPr>
          <p:nvPr>
            <p:ph idx="1"/>
          </p:nvPr>
        </p:nvSpPr>
        <p:spPr/>
        <p:txBody>
          <a:bodyPr/>
          <a:lstStyle/>
          <a:p>
            <a:r>
              <a:rPr lang="en-GB" dirty="0"/>
              <a:t>It is never too early to draw your child’s attention to full stops, and then as they progress, to commas and exclamation marks. </a:t>
            </a:r>
          </a:p>
          <a:p>
            <a:r>
              <a:rPr lang="en-GB" dirty="0"/>
              <a:t>Punctuation helps with comprehension, it is vital that as children become more fluent  they read with expression. Punctuation makes reading interesting!</a:t>
            </a:r>
          </a:p>
        </p:txBody>
      </p:sp>
    </p:spTree>
    <p:extLst>
      <p:ext uri="{BB962C8B-B14F-4D97-AF65-F5344CB8AC3E}">
        <p14:creationId xmlns:p14="http://schemas.microsoft.com/office/powerpoint/2010/main" val="31480959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Child’s role</a:t>
            </a:r>
          </a:p>
        </p:txBody>
      </p:sp>
      <p:sp>
        <p:nvSpPr>
          <p:cNvPr id="3" name="Content Placeholder 2"/>
          <p:cNvSpPr>
            <a:spLocks noGrp="1"/>
          </p:cNvSpPr>
          <p:nvPr>
            <p:ph idx="1"/>
          </p:nvPr>
        </p:nvSpPr>
        <p:spPr/>
        <p:txBody>
          <a:bodyPr/>
          <a:lstStyle/>
          <a:p>
            <a:pPr marL="457200" indent="-457200">
              <a:buFont typeface="+mj-lt"/>
              <a:buAutoNum type="arabicPeriod"/>
            </a:pPr>
            <a:r>
              <a:rPr lang="en-GB" dirty="0"/>
              <a:t>To bring book bags into school every day and to take them home at the end of the day</a:t>
            </a:r>
          </a:p>
          <a:p>
            <a:pPr marL="457200" indent="-457200">
              <a:buFont typeface="+mj-lt"/>
              <a:buAutoNum type="arabicPeriod"/>
            </a:pPr>
            <a:r>
              <a:rPr lang="en-GB" dirty="0"/>
              <a:t>To look after their books</a:t>
            </a:r>
          </a:p>
          <a:p>
            <a:pPr marL="457200" indent="-457200">
              <a:buFont typeface="+mj-lt"/>
              <a:buAutoNum type="arabicPeriod"/>
            </a:pPr>
            <a:r>
              <a:rPr lang="en-GB" dirty="0"/>
              <a:t>To practise new phonic sounds and revise ones they have already learnt</a:t>
            </a:r>
          </a:p>
          <a:p>
            <a:pPr marL="457200" indent="-457200">
              <a:buFont typeface="+mj-lt"/>
              <a:buAutoNum type="arabicPeriod"/>
            </a:pPr>
            <a:r>
              <a:rPr lang="en-GB" dirty="0"/>
              <a:t>To make sure a parent or grown-up has recorded their reading or any books they have shared/listened to in their school reading records</a:t>
            </a:r>
          </a:p>
          <a:p>
            <a:pPr marL="457200" indent="-457200">
              <a:buFont typeface="+mj-lt"/>
              <a:buAutoNum type="arabicPeriod"/>
            </a:pPr>
            <a:r>
              <a:rPr lang="en-GB" dirty="0"/>
              <a:t>When older, to ensure they always have a book in school</a:t>
            </a:r>
          </a:p>
          <a:p>
            <a:pPr marL="457200" indent="-457200">
              <a:buFont typeface="+mj-lt"/>
              <a:buAutoNum type="arabicPeriod"/>
            </a:pPr>
            <a:endParaRPr lang="en-GB" dirty="0"/>
          </a:p>
        </p:txBody>
      </p:sp>
    </p:spTree>
    <p:extLst>
      <p:ext uri="{BB962C8B-B14F-4D97-AF65-F5344CB8AC3E}">
        <p14:creationId xmlns:p14="http://schemas.microsoft.com/office/powerpoint/2010/main" val="25787951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role</a:t>
            </a:r>
          </a:p>
        </p:txBody>
      </p:sp>
      <p:sp>
        <p:nvSpPr>
          <p:cNvPr id="3" name="Content Placeholder 2"/>
          <p:cNvSpPr>
            <a:spLocks noGrp="1"/>
          </p:cNvSpPr>
          <p:nvPr>
            <p:ph idx="1"/>
          </p:nvPr>
        </p:nvSpPr>
        <p:spPr/>
        <p:txBody>
          <a:bodyPr>
            <a:normAutofit lnSpcReduction="10000"/>
          </a:bodyPr>
          <a:lstStyle/>
          <a:p>
            <a:pPr marL="457200" indent="-457200">
              <a:buFont typeface="+mj-lt"/>
              <a:buAutoNum type="arabicPeriod"/>
            </a:pPr>
            <a:r>
              <a:rPr lang="en-GB" dirty="0"/>
              <a:t>From Day 1 in Reception Class, to teach new sounds every day in dedicated Phonics lessons </a:t>
            </a:r>
          </a:p>
          <a:p>
            <a:pPr marL="457200" indent="-457200">
              <a:buFont typeface="+mj-lt"/>
              <a:buAutoNum type="arabicPeriod"/>
            </a:pPr>
            <a:r>
              <a:rPr lang="en-GB" dirty="0"/>
              <a:t>To regularly listen to children read on a 1:1 or a small group basis, (all the way through school)</a:t>
            </a:r>
          </a:p>
          <a:p>
            <a:pPr marL="457200" indent="-457200">
              <a:buFont typeface="+mj-lt"/>
              <a:buAutoNum type="arabicPeriod"/>
            </a:pPr>
            <a:r>
              <a:rPr lang="en-GB" dirty="0"/>
              <a:t>To share and read stories, poems, extracts, non-fiction material to the children every day (all the way through school)</a:t>
            </a:r>
          </a:p>
          <a:p>
            <a:pPr marL="457200" indent="-457200">
              <a:buFont typeface="+mj-lt"/>
              <a:buAutoNum type="arabicPeriod"/>
            </a:pPr>
            <a:r>
              <a:rPr lang="en-GB" dirty="0"/>
              <a:t>To allow “book time” when children are encouraged to look at or read independently every day (all the way through school)</a:t>
            </a:r>
          </a:p>
          <a:p>
            <a:pPr marL="457200" indent="-457200">
              <a:buFont typeface="+mj-lt"/>
              <a:buAutoNum type="arabicPeriod"/>
            </a:pPr>
            <a:r>
              <a:rPr lang="en-GB" dirty="0"/>
              <a:t>To visit the school library every week + reading events throughout the year</a:t>
            </a:r>
          </a:p>
          <a:p>
            <a:pPr marL="457200" indent="-457200">
              <a:buFont typeface="+mj-lt"/>
              <a:buAutoNum type="arabicPeriod"/>
            </a:pPr>
            <a:r>
              <a:rPr lang="en-GB" dirty="0"/>
              <a:t>To use our Year 6 Reading Ambassadors and buddies to engage in reading with the very youngest in school</a:t>
            </a:r>
          </a:p>
          <a:p>
            <a:pPr marL="0" indent="0">
              <a:buNone/>
            </a:pPr>
            <a:endParaRPr lang="en-GB" dirty="0"/>
          </a:p>
        </p:txBody>
      </p:sp>
    </p:spTree>
    <p:extLst>
      <p:ext uri="{BB962C8B-B14F-4D97-AF65-F5344CB8AC3E}">
        <p14:creationId xmlns:p14="http://schemas.microsoft.com/office/powerpoint/2010/main" val="8067314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Your role</a:t>
            </a:r>
          </a:p>
        </p:txBody>
      </p:sp>
      <p:sp>
        <p:nvSpPr>
          <p:cNvPr id="3" name="Content Placeholder 2"/>
          <p:cNvSpPr>
            <a:spLocks noGrp="1"/>
          </p:cNvSpPr>
          <p:nvPr>
            <p:ph idx="1"/>
          </p:nvPr>
        </p:nvSpPr>
        <p:spPr/>
        <p:txBody>
          <a:bodyPr>
            <a:normAutofit fontScale="77500" lnSpcReduction="20000"/>
          </a:bodyPr>
          <a:lstStyle/>
          <a:p>
            <a:r>
              <a:rPr lang="en-GB" dirty="0"/>
              <a:t>We cannot and will not teach your child to read: we will teach them phonic sounds and fulfil our role as outlined above, however, that alone, will not make your child a successful and happy reader…</a:t>
            </a:r>
          </a:p>
          <a:p>
            <a:r>
              <a:rPr lang="en-GB" dirty="0"/>
              <a:t>For that to happen, please:</a:t>
            </a:r>
          </a:p>
          <a:p>
            <a:pPr marL="457200" indent="-457200">
              <a:buFont typeface="+mj-lt"/>
              <a:buAutoNum type="arabicPeriod"/>
            </a:pPr>
            <a:r>
              <a:rPr lang="en-GB" b="1" i="1" dirty="0"/>
              <a:t>Read to </a:t>
            </a:r>
            <a:r>
              <a:rPr lang="en-GB" dirty="0"/>
              <a:t>your children</a:t>
            </a:r>
          </a:p>
          <a:p>
            <a:pPr marL="457200" indent="-457200">
              <a:buFont typeface="+mj-lt"/>
              <a:buAutoNum type="arabicPeriod"/>
            </a:pPr>
            <a:r>
              <a:rPr lang="en-GB" dirty="0"/>
              <a:t>Talk to your children about books – the pictures – children cannot read without being able to talk</a:t>
            </a:r>
          </a:p>
          <a:p>
            <a:pPr marL="457200" indent="-457200">
              <a:buFont typeface="+mj-lt"/>
              <a:buAutoNum type="arabicPeriod"/>
            </a:pPr>
            <a:r>
              <a:rPr lang="en-GB" dirty="0"/>
              <a:t>Visit the library in </a:t>
            </a:r>
            <a:r>
              <a:rPr lang="en-GB" dirty="0" err="1"/>
              <a:t>Brackley</a:t>
            </a:r>
            <a:r>
              <a:rPr lang="en-GB" dirty="0"/>
              <a:t> or Towcester and encourage a love of books</a:t>
            </a:r>
          </a:p>
          <a:p>
            <a:pPr marL="457200" indent="-457200">
              <a:buFont typeface="+mj-lt"/>
              <a:buAutoNum type="arabicPeriod"/>
            </a:pPr>
            <a:r>
              <a:rPr lang="en-GB" b="1" i="1" dirty="0"/>
              <a:t>Read with </a:t>
            </a:r>
            <a:r>
              <a:rPr lang="en-GB" dirty="0"/>
              <a:t>your children</a:t>
            </a:r>
          </a:p>
          <a:p>
            <a:pPr marL="457200" indent="-457200">
              <a:buFont typeface="+mj-lt"/>
              <a:buAutoNum type="arabicPeriod"/>
            </a:pPr>
            <a:r>
              <a:rPr lang="en-GB" dirty="0"/>
              <a:t>Be seen to read yourselves</a:t>
            </a:r>
          </a:p>
          <a:p>
            <a:pPr marL="457200" indent="-457200">
              <a:buFont typeface="+mj-lt"/>
              <a:buAutoNum type="arabicPeriod"/>
            </a:pPr>
            <a:r>
              <a:rPr lang="en-GB" dirty="0"/>
              <a:t>Help your child learn their new phonic sounds every day</a:t>
            </a:r>
          </a:p>
          <a:p>
            <a:pPr marL="457200" indent="-457200">
              <a:buFont typeface="+mj-lt"/>
              <a:buAutoNum type="arabicPeriod"/>
            </a:pPr>
            <a:r>
              <a:rPr lang="en-GB" dirty="0"/>
              <a:t>Listen to them read all the way through school: books, magazines, newspapers, recipes, cereal boxes – anything!</a:t>
            </a:r>
          </a:p>
          <a:p>
            <a:pPr marL="457200" indent="-457200">
              <a:buFont typeface="+mj-lt"/>
              <a:buAutoNum type="arabicPeriod"/>
            </a:pPr>
            <a:endParaRPr lang="en-GB" dirty="0"/>
          </a:p>
        </p:txBody>
      </p:sp>
    </p:spTree>
    <p:extLst>
      <p:ext uri="{BB962C8B-B14F-4D97-AF65-F5344CB8AC3E}">
        <p14:creationId xmlns:p14="http://schemas.microsoft.com/office/powerpoint/2010/main" val="19992815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013B4-CE87-49A2-BED4-24A3B658B917}"/>
              </a:ext>
            </a:extLst>
          </p:cNvPr>
          <p:cNvSpPr>
            <a:spLocks noGrp="1"/>
          </p:cNvSpPr>
          <p:nvPr>
            <p:ph type="title"/>
          </p:nvPr>
        </p:nvSpPr>
        <p:spPr/>
        <p:txBody>
          <a:bodyPr/>
          <a:lstStyle/>
          <a:p>
            <a:r>
              <a:rPr lang="en-GB" dirty="0"/>
              <a:t>Reading rewards:</a:t>
            </a:r>
          </a:p>
        </p:txBody>
      </p:sp>
      <p:sp>
        <p:nvSpPr>
          <p:cNvPr id="3" name="Content Placeholder 2">
            <a:extLst>
              <a:ext uri="{FF2B5EF4-FFF2-40B4-BE49-F238E27FC236}">
                <a16:creationId xmlns:a16="http://schemas.microsoft.com/office/drawing/2014/main" id="{F521868E-D62E-4F5D-8A9D-40BF2A5EB08C}"/>
              </a:ext>
            </a:extLst>
          </p:cNvPr>
          <p:cNvSpPr>
            <a:spLocks noGrp="1"/>
          </p:cNvSpPr>
          <p:nvPr>
            <p:ph idx="1"/>
          </p:nvPr>
        </p:nvSpPr>
        <p:spPr/>
        <p:txBody>
          <a:bodyPr/>
          <a:lstStyle/>
          <a:p>
            <a:r>
              <a:rPr lang="en-GB" dirty="0"/>
              <a:t>In Key Stage 1 the children get rewards for the number of </a:t>
            </a:r>
            <a:r>
              <a:rPr lang="en-GB" u="sng" dirty="0"/>
              <a:t>days</a:t>
            </a:r>
            <a:r>
              <a:rPr lang="en-GB" dirty="0"/>
              <a:t> they read their school book at home.</a:t>
            </a:r>
          </a:p>
          <a:p>
            <a:r>
              <a:rPr lang="en-GB" dirty="0"/>
              <a:t>The rewards include certificates which they get in assembly, a mufti day, a snack with the headteacher etc.</a:t>
            </a:r>
          </a:p>
          <a:p>
            <a:r>
              <a:rPr lang="en-GB" dirty="0"/>
              <a:t>These rewards matter to the children so please help them by recording the reading at home that you do together.</a:t>
            </a:r>
          </a:p>
          <a:p>
            <a:endParaRPr lang="en-GB" dirty="0"/>
          </a:p>
        </p:txBody>
      </p:sp>
    </p:spTree>
    <p:extLst>
      <p:ext uri="{BB962C8B-B14F-4D97-AF65-F5344CB8AC3E}">
        <p14:creationId xmlns:p14="http://schemas.microsoft.com/office/powerpoint/2010/main" val="10590278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Amazing fact</a:t>
            </a:r>
          </a:p>
        </p:txBody>
      </p:sp>
      <p:sp>
        <p:nvSpPr>
          <p:cNvPr id="3" name="Content Placeholder 2"/>
          <p:cNvSpPr>
            <a:spLocks noGrp="1"/>
          </p:cNvSpPr>
          <p:nvPr>
            <p:ph idx="1"/>
          </p:nvPr>
        </p:nvSpPr>
        <p:spPr/>
        <p:txBody>
          <a:bodyPr/>
          <a:lstStyle/>
          <a:p>
            <a:r>
              <a:rPr lang="en-GB" dirty="0"/>
              <a:t>Reading 5 minutes per day with your child will expose the child to 282,000 words in a school year</a:t>
            </a:r>
          </a:p>
          <a:p>
            <a:r>
              <a:rPr lang="en-GB" dirty="0"/>
              <a:t>Reading 10 minutes per day will result in an exposure of 800,000 words</a:t>
            </a:r>
          </a:p>
          <a:p>
            <a:r>
              <a:rPr lang="en-GB" dirty="0"/>
              <a:t>Reading 20 minutes per day will mean your child seeing, reading, understanding 1.8 million words in an academic year</a:t>
            </a:r>
          </a:p>
          <a:p>
            <a:r>
              <a:rPr lang="en-GB" dirty="0"/>
              <a:t>Children who read 20 minutes per day are those children who achieve highly across the curriculum – they do well in school, all the way through to the age of 18.</a:t>
            </a:r>
          </a:p>
        </p:txBody>
      </p:sp>
    </p:spTree>
    <p:extLst>
      <p:ext uri="{BB962C8B-B14F-4D97-AF65-F5344CB8AC3E}">
        <p14:creationId xmlns:p14="http://schemas.microsoft.com/office/powerpoint/2010/main" val="530979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suggestions</a:t>
            </a:r>
          </a:p>
        </p:txBody>
      </p:sp>
      <p:sp>
        <p:nvSpPr>
          <p:cNvPr id="3" name="Content Placeholder 2"/>
          <p:cNvSpPr>
            <a:spLocks noGrp="1"/>
          </p:cNvSpPr>
          <p:nvPr>
            <p:ph idx="1"/>
          </p:nvPr>
        </p:nvSpPr>
        <p:spPr/>
        <p:txBody>
          <a:bodyPr>
            <a:normAutofit lnSpcReduction="10000"/>
          </a:bodyPr>
          <a:lstStyle/>
          <a:p>
            <a:r>
              <a:rPr lang="en-GB" dirty="0"/>
              <a:t>For our younger children starting school in September</a:t>
            </a:r>
          </a:p>
          <a:p>
            <a:r>
              <a:rPr lang="en-GB" dirty="0">
                <a:hlinkClick r:id="rId2"/>
              </a:rPr>
              <a:t>September starters</a:t>
            </a:r>
            <a:endParaRPr lang="en-GB" dirty="0"/>
          </a:p>
          <a:p>
            <a:endParaRPr lang="en-GB" dirty="0"/>
          </a:p>
          <a:p>
            <a:r>
              <a:rPr lang="en-GB" dirty="0"/>
              <a:t>Children who may be worried about moving to a new class</a:t>
            </a:r>
          </a:p>
          <a:p>
            <a:r>
              <a:rPr lang="en-GB" dirty="0">
                <a:hlinkClick r:id="rId3"/>
              </a:rPr>
              <a:t>Moving to a new school year and teacher</a:t>
            </a:r>
            <a:endParaRPr lang="en-GB" dirty="0"/>
          </a:p>
          <a:p>
            <a:endParaRPr lang="en-GB" dirty="0"/>
          </a:p>
          <a:p>
            <a:r>
              <a:rPr lang="en-GB" dirty="0"/>
              <a:t>Fabulous for suggestions for all ages</a:t>
            </a:r>
          </a:p>
          <a:p>
            <a:r>
              <a:rPr lang="en-GB" dirty="0">
                <a:hlinkClick r:id="rId4"/>
              </a:rPr>
              <a:t>Themed booklists</a:t>
            </a:r>
            <a:endParaRPr lang="en-GB" dirty="0"/>
          </a:p>
          <a:p>
            <a:r>
              <a:rPr lang="en-GB" dirty="0">
                <a:hlinkClick r:id="rId5"/>
              </a:rPr>
              <a:t>https://toppsta.com/inner-page/schools - </a:t>
            </a:r>
            <a:endParaRPr lang="en-GB" dirty="0"/>
          </a:p>
          <a:p>
            <a:endParaRPr lang="en-GB" dirty="0"/>
          </a:p>
          <a:p>
            <a:endParaRPr lang="en-GB" dirty="0"/>
          </a:p>
        </p:txBody>
      </p:sp>
    </p:spTree>
    <p:extLst>
      <p:ext uri="{BB962C8B-B14F-4D97-AF65-F5344CB8AC3E}">
        <p14:creationId xmlns:p14="http://schemas.microsoft.com/office/powerpoint/2010/main" val="945003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happens after Reception Year? </a:t>
            </a:r>
          </a:p>
        </p:txBody>
      </p:sp>
      <p:sp>
        <p:nvSpPr>
          <p:cNvPr id="3" name="Content Placeholder 2"/>
          <p:cNvSpPr>
            <a:spLocks noGrp="1"/>
          </p:cNvSpPr>
          <p:nvPr>
            <p:ph idx="1"/>
          </p:nvPr>
        </p:nvSpPr>
        <p:spPr/>
        <p:txBody>
          <a:bodyPr>
            <a:normAutofit/>
          </a:bodyPr>
          <a:lstStyle/>
          <a:p>
            <a:r>
              <a:rPr lang="en-GB" sz="3200" b="1" u="sng" dirty="0"/>
              <a:t>Year 1 Phonics screening check</a:t>
            </a:r>
          </a:p>
          <a:p>
            <a:r>
              <a:rPr lang="en-GB" sz="3200" dirty="0"/>
              <a:t>The Year 1 phonics screening check is a formal test, but a way for teachers to ensure that children are making sufficient progress with their phonics skills to read words and that they are on track to become fluent readers who can enjoy reading for pleasure and for learning.</a:t>
            </a:r>
          </a:p>
          <a:p>
            <a:r>
              <a:rPr lang="en-GB" sz="3200" dirty="0"/>
              <a:t>Usually takes place in early June, at the end of Year 1.</a:t>
            </a:r>
          </a:p>
        </p:txBody>
      </p:sp>
    </p:spTree>
    <p:extLst>
      <p:ext uri="{BB962C8B-B14F-4D97-AF65-F5344CB8AC3E}">
        <p14:creationId xmlns:p14="http://schemas.microsoft.com/office/powerpoint/2010/main" val="22389347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happens in the phonics check?</a:t>
            </a:r>
          </a:p>
        </p:txBody>
      </p:sp>
      <p:sp>
        <p:nvSpPr>
          <p:cNvPr id="3" name="Content Placeholder 2"/>
          <p:cNvSpPr>
            <a:spLocks noGrp="1"/>
          </p:cNvSpPr>
          <p:nvPr>
            <p:ph idx="1"/>
          </p:nvPr>
        </p:nvSpPr>
        <p:spPr/>
        <p:txBody>
          <a:bodyPr>
            <a:normAutofit/>
          </a:bodyPr>
          <a:lstStyle/>
          <a:p>
            <a:r>
              <a:rPr lang="en-GB" sz="3200" dirty="0"/>
              <a:t>The phonics screening check will be constructed of 20 real words and 20 pseudo-words. The pseudo-words provide the purest assessment of phonic decoding because they will be new to all children, and so there will be no unintended bias based on visual memory of words or vocabulary knowledge.</a:t>
            </a:r>
          </a:p>
          <a:p>
            <a:r>
              <a:rPr lang="en-GB" sz="3200" dirty="0"/>
              <a:t>(</a:t>
            </a:r>
            <a:r>
              <a:rPr lang="en-GB" sz="3200" dirty="0" err="1"/>
              <a:t>DfE</a:t>
            </a:r>
            <a:r>
              <a:rPr lang="en-GB" sz="3200" dirty="0"/>
              <a:t> Guidance)</a:t>
            </a:r>
          </a:p>
        </p:txBody>
      </p:sp>
    </p:spTree>
    <p:extLst>
      <p:ext uri="{BB962C8B-B14F-4D97-AF65-F5344CB8AC3E}">
        <p14:creationId xmlns:p14="http://schemas.microsoft.com/office/powerpoint/2010/main" val="578790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894668"/>
          </a:xfrm>
        </p:spPr>
        <p:txBody>
          <a:bodyPr/>
          <a:lstStyle/>
          <a:p>
            <a:r>
              <a:rPr lang="en-GB" dirty="0"/>
              <a:t>Phonics Screening Check</a:t>
            </a:r>
          </a:p>
        </p:txBody>
      </p:sp>
      <p:sp>
        <p:nvSpPr>
          <p:cNvPr id="3" name="Content Placeholder 2"/>
          <p:cNvSpPr>
            <a:spLocks noGrp="1"/>
          </p:cNvSpPr>
          <p:nvPr>
            <p:ph idx="1"/>
          </p:nvPr>
        </p:nvSpPr>
        <p:spPr>
          <a:xfrm>
            <a:off x="1024128" y="1311442"/>
            <a:ext cx="9720071" cy="4997918"/>
          </a:xfrm>
        </p:spPr>
        <p:txBody>
          <a:bodyPr>
            <a:normAutofit fontScale="92500"/>
          </a:bodyPr>
          <a:lstStyle/>
          <a:p>
            <a:r>
              <a:rPr lang="en-GB" sz="2800" dirty="0"/>
              <a:t>In Section 1, children will be encouraged to read out words that follow simple structures such as CVC (consonant-vowel-consonant) and CVCC (consonant-vowel-consonant-consonant). </a:t>
            </a:r>
          </a:p>
          <a:p>
            <a:r>
              <a:rPr lang="en-GB" sz="2800" dirty="0"/>
              <a:t>These words will contain the grapheme-phoneme correspondences that pupils will have learned, as well as some consonant and vowel digraphs (2 adjacent letters that make a distinct sound </a:t>
            </a:r>
            <a:r>
              <a:rPr lang="en-GB" sz="2800" dirty="0" err="1"/>
              <a:t>eg</a:t>
            </a:r>
            <a:r>
              <a:rPr lang="en-GB" sz="2800" dirty="0"/>
              <a:t> </a:t>
            </a:r>
            <a:r>
              <a:rPr lang="en-GB" sz="2800" b="1" i="1" dirty="0" err="1"/>
              <a:t>ch</a:t>
            </a:r>
            <a:r>
              <a:rPr lang="en-GB" sz="2800" dirty="0"/>
              <a:t> in the word </a:t>
            </a:r>
            <a:r>
              <a:rPr lang="en-GB" sz="2800" b="1" i="1" dirty="0"/>
              <a:t>chair</a:t>
            </a:r>
            <a:r>
              <a:rPr lang="en-GB" sz="2800" dirty="0"/>
              <a:t>).</a:t>
            </a:r>
          </a:p>
          <a:p>
            <a:r>
              <a:rPr lang="en-GB" sz="2800" dirty="0"/>
              <a:t>In Section 2, children will have some more challenging words to decode that follow complex structures including CCVCC, CCCVC and CCCVCC. </a:t>
            </a:r>
          </a:p>
          <a:p>
            <a:r>
              <a:rPr lang="en-GB" sz="2800" dirty="0"/>
              <a:t>They’ll also encounter words with split digraphs (for example </a:t>
            </a:r>
            <a:r>
              <a:rPr lang="en-GB" sz="2800" b="1" i="1" dirty="0"/>
              <a:t>a-e</a:t>
            </a:r>
            <a:r>
              <a:rPr lang="en-GB" sz="2800" dirty="0"/>
              <a:t> in the word </a:t>
            </a:r>
            <a:r>
              <a:rPr lang="en-GB" sz="2800" b="1" i="1" dirty="0"/>
              <a:t>cake</a:t>
            </a:r>
            <a:r>
              <a:rPr lang="en-GB" sz="2800" dirty="0"/>
              <a:t>), trigraphs (3-letter sounds, for example, </a:t>
            </a:r>
            <a:r>
              <a:rPr lang="en-GB" sz="2800" b="1" i="1" dirty="0"/>
              <a:t>air</a:t>
            </a:r>
            <a:r>
              <a:rPr lang="en-GB" sz="2800" dirty="0"/>
              <a:t> in the word </a:t>
            </a:r>
            <a:r>
              <a:rPr lang="en-GB" sz="2800" b="1" i="1" dirty="0"/>
              <a:t>fair</a:t>
            </a:r>
            <a:r>
              <a:rPr lang="en-GB" sz="2800" dirty="0"/>
              <a:t>) and digraphs that can be used to represent more than one sound (for example, </a:t>
            </a:r>
            <a:r>
              <a:rPr lang="en-GB" sz="2800" b="1" i="1" dirty="0"/>
              <a:t>ow</a:t>
            </a:r>
            <a:r>
              <a:rPr lang="en-GB" sz="2800" dirty="0"/>
              <a:t> in </a:t>
            </a:r>
            <a:r>
              <a:rPr lang="en-GB" sz="2800" b="1" i="1" dirty="0"/>
              <a:t>now</a:t>
            </a:r>
            <a:r>
              <a:rPr lang="en-GB" sz="2800" dirty="0"/>
              <a:t> or </a:t>
            </a:r>
            <a:r>
              <a:rPr lang="en-GB" sz="2800" b="1" i="1" dirty="0"/>
              <a:t>snow</a:t>
            </a:r>
            <a:r>
              <a:rPr lang="en-GB" sz="2800" dirty="0"/>
              <a:t>).</a:t>
            </a:r>
          </a:p>
          <a:p>
            <a:endParaRPr lang="en-GB" sz="2800" dirty="0"/>
          </a:p>
        </p:txBody>
      </p:sp>
    </p:spTree>
    <p:extLst>
      <p:ext uri="{BB962C8B-B14F-4D97-AF65-F5344CB8AC3E}">
        <p14:creationId xmlns:p14="http://schemas.microsoft.com/office/powerpoint/2010/main" val="30007990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happens after?</a:t>
            </a:r>
          </a:p>
        </p:txBody>
      </p:sp>
      <p:sp>
        <p:nvSpPr>
          <p:cNvPr id="3" name="Content Placeholder 2"/>
          <p:cNvSpPr>
            <a:spLocks noGrp="1"/>
          </p:cNvSpPr>
          <p:nvPr>
            <p:ph idx="1"/>
          </p:nvPr>
        </p:nvSpPr>
        <p:spPr/>
        <p:txBody>
          <a:bodyPr>
            <a:normAutofit/>
          </a:bodyPr>
          <a:lstStyle/>
          <a:p>
            <a:r>
              <a:rPr lang="en-GB" sz="2800" dirty="0"/>
              <a:t>If a child does not achieve the required pass mark during the phonics screening test, we would talk to you and we would agree a course of action over the next school year to improve their abilities at reading and decoding words. </a:t>
            </a:r>
          </a:p>
          <a:p>
            <a:r>
              <a:rPr lang="en-GB" sz="2800" dirty="0"/>
              <a:t>At the end of year 2, they would retake the screening test</a:t>
            </a:r>
            <a:r>
              <a:rPr lang="en-GB" sz="3200" dirty="0"/>
              <a:t>.</a:t>
            </a:r>
          </a:p>
        </p:txBody>
      </p:sp>
    </p:spTree>
    <p:extLst>
      <p:ext uri="{BB962C8B-B14F-4D97-AF65-F5344CB8AC3E}">
        <p14:creationId xmlns:p14="http://schemas.microsoft.com/office/powerpoint/2010/main" val="2446699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In-school assessments</a:t>
            </a:r>
          </a:p>
        </p:txBody>
      </p:sp>
      <p:sp>
        <p:nvSpPr>
          <p:cNvPr id="3" name="Content Placeholder 2"/>
          <p:cNvSpPr>
            <a:spLocks noGrp="1"/>
          </p:cNvSpPr>
          <p:nvPr>
            <p:ph idx="1"/>
          </p:nvPr>
        </p:nvSpPr>
        <p:spPr/>
        <p:txBody>
          <a:bodyPr>
            <a:noAutofit/>
          </a:bodyPr>
          <a:lstStyle/>
          <a:p>
            <a:r>
              <a:rPr lang="en-GB" sz="2800" dirty="0"/>
              <a:t>We are constantly assessing the children – each and every day, listening to them recall phonic sounds, reading, talking, encouraging conversation. </a:t>
            </a:r>
          </a:p>
          <a:p>
            <a:r>
              <a:rPr lang="en-GB" sz="2800" dirty="0"/>
              <a:t>This is ongoing all day, every day, because reading is absolutely central to everything we do in school.</a:t>
            </a:r>
          </a:p>
          <a:p>
            <a:r>
              <a:rPr lang="en-GB" sz="2800" dirty="0"/>
              <a:t>Three times every school year (end of November, March and June), we more formally assess the children for ‘progress in reading’ – their reading comprehension or understanding. If fluency is sufficient, this begins in Year 1 and continues until the end of Year 6.</a:t>
            </a:r>
          </a:p>
        </p:txBody>
      </p:sp>
    </p:spTree>
    <p:extLst>
      <p:ext uri="{BB962C8B-B14F-4D97-AF65-F5344CB8AC3E}">
        <p14:creationId xmlns:p14="http://schemas.microsoft.com/office/powerpoint/2010/main" val="20363180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64434"/>
            <a:ext cx="9720072" cy="1499616"/>
          </a:xfrm>
        </p:spPr>
        <p:txBody>
          <a:bodyPr>
            <a:normAutofit/>
          </a:bodyPr>
          <a:lstStyle/>
          <a:p>
            <a:r>
              <a:rPr lang="en-GB" dirty="0"/>
              <a:t>End-of-year 2</a:t>
            </a:r>
            <a:br>
              <a:rPr lang="en-GB" dirty="0"/>
            </a:b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91094" y="2064050"/>
            <a:ext cx="8186139" cy="4550641"/>
          </a:xfrm>
        </p:spPr>
      </p:pic>
    </p:spTree>
    <p:extLst>
      <p:ext uri="{BB962C8B-B14F-4D97-AF65-F5344CB8AC3E}">
        <p14:creationId xmlns:p14="http://schemas.microsoft.com/office/powerpoint/2010/main" val="249764318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docProps/app.xml><?xml version="1.0" encoding="utf-8"?>
<Properties xmlns="http://schemas.openxmlformats.org/officeDocument/2006/extended-properties" xmlns:vt="http://schemas.openxmlformats.org/officeDocument/2006/docPropsVTypes">
  <Template>Integral</Template>
  <TotalTime>2125</TotalTime>
  <Words>2293</Words>
  <Application>Microsoft Office PowerPoint</Application>
  <PresentationFormat>Widescreen</PresentationFormat>
  <Paragraphs>125</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Tw Cen MT</vt:lpstr>
      <vt:lpstr>Tw Cen MT Condensed</vt:lpstr>
      <vt:lpstr>Wingdings 3</vt:lpstr>
      <vt:lpstr>Integral</vt:lpstr>
      <vt:lpstr>Early Reading</vt:lpstr>
      <vt:lpstr>Reading is vital for life success</vt:lpstr>
      <vt:lpstr>Why is reading so important?</vt:lpstr>
      <vt:lpstr>Why is reading so important?</vt:lpstr>
      <vt:lpstr>First sounds and words:</vt:lpstr>
      <vt:lpstr>Stages of learning to read independently</vt:lpstr>
      <vt:lpstr>Reading by sight:</vt:lpstr>
      <vt:lpstr>Starting to read:</vt:lpstr>
      <vt:lpstr>Stages of reading</vt:lpstr>
      <vt:lpstr>Becoming fluent:</vt:lpstr>
      <vt:lpstr>Reading vs Reading for pleasure</vt:lpstr>
      <vt:lpstr>Punctuation is important:</vt:lpstr>
      <vt:lpstr>The Child’s role</vt:lpstr>
      <vt:lpstr>Our role</vt:lpstr>
      <vt:lpstr>Your role</vt:lpstr>
      <vt:lpstr>Reading rewards:</vt:lpstr>
      <vt:lpstr>Amazing fact</vt:lpstr>
      <vt:lpstr>Reading suggestions</vt:lpstr>
      <vt:lpstr>What happens after Reception Year? </vt:lpstr>
      <vt:lpstr>What happens in the phonics check?</vt:lpstr>
      <vt:lpstr>Phonics Screening Check</vt:lpstr>
      <vt:lpstr>What happens after?</vt:lpstr>
      <vt:lpstr>In-school assessments</vt:lpstr>
      <vt:lpstr>End-of-year 2 </vt:lpstr>
    </vt:vector>
  </TitlesOfParts>
  <Company>EasiPC Services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Early Reading</dc:title>
  <dc:creator>Tracey Pearson</dc:creator>
  <cp:lastModifiedBy>Amanda Zdyrko</cp:lastModifiedBy>
  <cp:revision>38</cp:revision>
  <dcterms:created xsi:type="dcterms:W3CDTF">2023-07-02T09:02:07Z</dcterms:created>
  <dcterms:modified xsi:type="dcterms:W3CDTF">2023-07-05T12:56:51Z</dcterms:modified>
</cp:coreProperties>
</file>