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5" r:id="rId11"/>
    <p:sldId id="268" r:id="rId12"/>
    <p:sldId id="266"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ey Pearson" userId="2685768e-1dc8-4195-9114-6d0ecc30dbc4" providerId="ADAL" clId="{48D83B94-5867-436A-B741-96C72EA246D0}"/>
    <pc:docChg chg="modSld">
      <pc:chgData name="Tracey Pearson" userId="2685768e-1dc8-4195-9114-6d0ecc30dbc4" providerId="ADAL" clId="{48D83B94-5867-436A-B741-96C72EA246D0}" dt="2024-05-02T12:23:14.434" v="25" actId="20577"/>
      <pc:docMkLst>
        <pc:docMk/>
      </pc:docMkLst>
      <pc:sldChg chg="modSp mod">
        <pc:chgData name="Tracey Pearson" userId="2685768e-1dc8-4195-9114-6d0ecc30dbc4" providerId="ADAL" clId="{48D83B94-5867-436A-B741-96C72EA246D0}" dt="2024-05-02T10:50:28.180" v="3" actId="20577"/>
        <pc:sldMkLst>
          <pc:docMk/>
          <pc:sldMk cId="3836293722" sldId="257"/>
        </pc:sldMkLst>
        <pc:spChg chg="mod">
          <ac:chgData name="Tracey Pearson" userId="2685768e-1dc8-4195-9114-6d0ecc30dbc4" providerId="ADAL" clId="{48D83B94-5867-436A-B741-96C72EA246D0}" dt="2024-05-02T10:50:28.180" v="3" actId="20577"/>
          <ac:spMkLst>
            <pc:docMk/>
            <pc:sldMk cId="3836293722" sldId="257"/>
            <ac:spMk id="3" creationId="{00000000-0000-0000-0000-000000000000}"/>
          </ac:spMkLst>
        </pc:spChg>
      </pc:sldChg>
      <pc:sldChg chg="modSp mod">
        <pc:chgData name="Tracey Pearson" userId="2685768e-1dc8-4195-9114-6d0ecc30dbc4" providerId="ADAL" clId="{48D83B94-5867-436A-B741-96C72EA246D0}" dt="2024-05-02T10:52:18.353" v="5" actId="20577"/>
        <pc:sldMkLst>
          <pc:docMk/>
          <pc:sldMk cId="4045820341" sldId="262"/>
        </pc:sldMkLst>
        <pc:spChg chg="mod">
          <ac:chgData name="Tracey Pearson" userId="2685768e-1dc8-4195-9114-6d0ecc30dbc4" providerId="ADAL" clId="{48D83B94-5867-436A-B741-96C72EA246D0}" dt="2024-05-02T10:52:18.353" v="5" actId="20577"/>
          <ac:spMkLst>
            <pc:docMk/>
            <pc:sldMk cId="4045820341" sldId="262"/>
            <ac:spMk id="3" creationId="{00000000-0000-0000-0000-000000000000}"/>
          </ac:spMkLst>
        </pc:spChg>
      </pc:sldChg>
      <pc:sldChg chg="modSp mod">
        <pc:chgData name="Tracey Pearson" userId="2685768e-1dc8-4195-9114-6d0ecc30dbc4" providerId="ADAL" clId="{48D83B94-5867-436A-B741-96C72EA246D0}" dt="2024-05-02T12:23:14.434" v="25" actId="20577"/>
        <pc:sldMkLst>
          <pc:docMk/>
          <pc:sldMk cId="2870321228" sldId="267"/>
        </pc:sldMkLst>
        <pc:spChg chg="mod">
          <ac:chgData name="Tracey Pearson" userId="2685768e-1dc8-4195-9114-6d0ecc30dbc4" providerId="ADAL" clId="{48D83B94-5867-436A-B741-96C72EA246D0}" dt="2024-05-02T12:23:14.434" v="25" actId="20577"/>
          <ac:spMkLst>
            <pc:docMk/>
            <pc:sldMk cId="2870321228" sldId="26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C4C8679-7B5F-4AD0-A06C-E298FFDF2216}" type="datetimeFigureOut">
              <a:rPr lang="en-GB" smtClean="0"/>
              <a:t>02/05/2024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1731649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4C8679-7B5F-4AD0-A06C-E298FFDF2216}" type="datetimeFigureOut">
              <a:rPr lang="en-GB" smtClean="0"/>
              <a:t>02/05/2024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3316056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4C8679-7B5F-4AD0-A06C-E298FFDF2216}" type="datetimeFigureOut">
              <a:rPr lang="en-GB" smtClean="0"/>
              <a:t>02/05/2024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2201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C4C8679-7B5F-4AD0-A06C-E298FFDF2216}" type="datetimeFigureOut">
              <a:rPr lang="en-GB" smtClean="0"/>
              <a:t>02/05/2024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84163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C4C8679-7B5F-4AD0-A06C-E298FFDF2216}" type="datetimeFigureOut">
              <a:rPr lang="en-GB" smtClean="0"/>
              <a:t>02/05/2024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1339005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C4C8679-7B5F-4AD0-A06C-E298FFDF2216}" type="datetimeFigureOut">
              <a:rPr lang="en-GB" smtClean="0"/>
              <a:t>02/05/2024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311707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C8679-7B5F-4AD0-A06C-E298FFDF2216}" type="datetimeFigureOut">
              <a:rPr lang="en-GB" smtClean="0"/>
              <a:t>02/05/2024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1281461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4C8679-7B5F-4AD0-A06C-E298FFDF2216}" type="datetimeFigureOut">
              <a:rPr lang="en-GB" smtClean="0"/>
              <a:t>02/05/2024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4171242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4C8679-7B5F-4AD0-A06C-E298FFDF2216}" type="datetimeFigureOut">
              <a:rPr lang="en-GB" smtClean="0"/>
              <a:t>02/05/2024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2409700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4C8679-7B5F-4AD0-A06C-E298FFDF2216}" type="datetimeFigureOut">
              <a:rPr lang="en-GB" smtClean="0"/>
              <a:t>02/05/2024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1344836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4C8679-7B5F-4AD0-A06C-E298FFDF2216}" type="datetimeFigureOut">
              <a:rPr lang="en-GB" smtClean="0"/>
              <a:t>02/05/2024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BBB0DE-8C5D-462B-AF5E-C6DC1CE2A9BC}" type="slidenum">
              <a:rPr lang="en-GB" smtClean="0"/>
              <a:t>‹#›</a:t>
            </a:fld>
            <a:endParaRPr lang="en-GB"/>
          </a:p>
        </p:txBody>
      </p:sp>
    </p:spTree>
    <p:extLst>
      <p:ext uri="{BB962C8B-B14F-4D97-AF65-F5344CB8AC3E}">
        <p14:creationId xmlns:p14="http://schemas.microsoft.com/office/powerpoint/2010/main" val="288577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C8679-7B5F-4AD0-A06C-E298FFDF2216}" type="datetimeFigureOut">
              <a:rPr lang="en-GB" smtClean="0"/>
              <a:t>02/05/2024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BBB0DE-8C5D-462B-AF5E-C6DC1CE2A9BC}" type="slidenum">
              <a:rPr lang="en-GB" smtClean="0"/>
              <a:t>‹#›</a:t>
            </a:fld>
            <a:endParaRPr lang="en-GB"/>
          </a:p>
        </p:txBody>
      </p:sp>
    </p:spTree>
    <p:extLst>
      <p:ext uri="{BB962C8B-B14F-4D97-AF65-F5344CB8AC3E}">
        <p14:creationId xmlns:p14="http://schemas.microsoft.com/office/powerpoint/2010/main" val="23352272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collections/national-curriculum-assessments-practice-materials" TargetMode="External"/><Relationship Id="rId2" Type="http://schemas.openxmlformats.org/officeDocument/2006/relationships/hyperlink" Target="https://www.gov.uk/guidance/understanding-scaled-scores-at-key-stage-2"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T.pearson@helmdon.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solidFill>
                  <a:srgbClr val="002060"/>
                </a:solidFill>
              </a:rPr>
              <a:t>Key Stage 2</a:t>
            </a:r>
            <a:br>
              <a:rPr lang="en-GB" b="1" dirty="0">
                <a:solidFill>
                  <a:srgbClr val="002060"/>
                </a:solidFill>
              </a:rPr>
            </a:br>
            <a:r>
              <a:rPr lang="en-GB" b="1" dirty="0">
                <a:solidFill>
                  <a:srgbClr val="002060"/>
                </a:solidFill>
              </a:rPr>
              <a:t>SATS</a:t>
            </a:r>
            <a:br>
              <a:rPr lang="en-GB" b="1" dirty="0">
                <a:solidFill>
                  <a:srgbClr val="002060"/>
                </a:solidFill>
              </a:rPr>
            </a:br>
            <a:r>
              <a:rPr lang="en-GB" b="1" dirty="0">
                <a:solidFill>
                  <a:srgbClr val="002060"/>
                </a:solidFill>
              </a:rPr>
              <a:t>May 2024</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753844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2779"/>
            <a:ext cx="10515600" cy="1325563"/>
          </a:xfrm>
        </p:spPr>
        <p:txBody>
          <a:bodyPr/>
          <a:lstStyle/>
          <a:p>
            <a:r>
              <a:rPr lang="en-GB" dirty="0"/>
              <a:t>National Curriculum tests (SATS)</a:t>
            </a:r>
          </a:p>
        </p:txBody>
      </p:sp>
      <p:sp>
        <p:nvSpPr>
          <p:cNvPr id="3" name="Content Placeholder 2"/>
          <p:cNvSpPr>
            <a:spLocks noGrp="1"/>
          </p:cNvSpPr>
          <p:nvPr>
            <p:ph idx="1"/>
          </p:nvPr>
        </p:nvSpPr>
        <p:spPr>
          <a:xfrm>
            <a:off x="838200" y="1887970"/>
            <a:ext cx="10515600" cy="4351338"/>
          </a:xfrm>
        </p:spPr>
        <p:txBody>
          <a:bodyPr/>
          <a:lstStyle/>
          <a:p>
            <a:pPr marL="0" indent="0">
              <a:buNone/>
            </a:pPr>
            <a:endParaRPr lang="en-GB" dirty="0"/>
          </a:p>
          <a:p>
            <a:r>
              <a:rPr lang="en-GB" dirty="0"/>
              <a:t>All Year 6 children, nationally, will complete the Key Stage 2 SATS tests between Monday 13</a:t>
            </a:r>
            <a:r>
              <a:rPr lang="en-GB" baseline="30000" dirty="0"/>
              <a:t>th</a:t>
            </a:r>
            <a:r>
              <a:rPr lang="en-GB" dirty="0"/>
              <a:t> May and Thursday 16</a:t>
            </a:r>
            <a:r>
              <a:rPr lang="en-GB" baseline="30000" dirty="0"/>
              <a:t>th</a:t>
            </a:r>
            <a:r>
              <a:rPr lang="en-GB" dirty="0"/>
              <a:t> May 2024</a:t>
            </a:r>
          </a:p>
        </p:txBody>
      </p:sp>
    </p:spTree>
    <p:extLst>
      <p:ext uri="{BB962C8B-B14F-4D97-AF65-F5344CB8AC3E}">
        <p14:creationId xmlns:p14="http://schemas.microsoft.com/office/powerpoint/2010/main" val="3836293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SATS Breakfast</a:t>
            </a:r>
          </a:p>
        </p:txBody>
      </p:sp>
      <p:sp>
        <p:nvSpPr>
          <p:cNvPr id="3" name="Content Placeholder 2"/>
          <p:cNvSpPr>
            <a:spLocks noGrp="1"/>
          </p:cNvSpPr>
          <p:nvPr>
            <p:ph idx="1"/>
          </p:nvPr>
        </p:nvSpPr>
        <p:spPr/>
        <p:txBody>
          <a:bodyPr/>
          <a:lstStyle/>
          <a:p>
            <a:r>
              <a:rPr lang="en-GB" dirty="0"/>
              <a:t>Offered every SATS morning (Monday </a:t>
            </a:r>
            <a:r>
              <a:rPr lang="en-GB"/>
              <a:t>to Thursday)</a:t>
            </a:r>
            <a:endParaRPr lang="en-GB" dirty="0"/>
          </a:p>
          <a:p>
            <a:r>
              <a:rPr lang="en-GB" dirty="0"/>
              <a:t>8.20am – 8.50am</a:t>
            </a:r>
          </a:p>
          <a:p>
            <a:r>
              <a:rPr lang="en-GB" dirty="0"/>
              <a:t>Entrance via the rear Hall door</a:t>
            </a:r>
          </a:p>
          <a:p>
            <a:r>
              <a:rPr lang="en-GB" dirty="0"/>
              <a:t>Toast, crumpets, jam, honey, fresh orange and apple juice</a:t>
            </a:r>
          </a:p>
          <a:p>
            <a:r>
              <a:rPr lang="en-GB" dirty="0"/>
              <a:t>Please have a ‘normal/usual’ breakfast at home – this is a “brain top-up”!</a:t>
            </a:r>
          </a:p>
        </p:txBody>
      </p:sp>
    </p:spTree>
    <p:extLst>
      <p:ext uri="{BB962C8B-B14F-4D97-AF65-F5344CB8AC3E}">
        <p14:creationId xmlns:p14="http://schemas.microsoft.com/office/powerpoint/2010/main" val="2870321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dirty="0"/>
              <a:t>Monday 13</a:t>
            </a:r>
            <a:r>
              <a:rPr lang="en-GB" baseline="30000" dirty="0"/>
              <a:t>th</a:t>
            </a:r>
            <a:r>
              <a:rPr lang="en-GB" dirty="0"/>
              <a:t> May - Spelling, Grammar &amp; Punctuation (SPAG)</a:t>
            </a:r>
            <a:br>
              <a:rPr lang="en-GB" dirty="0"/>
            </a:b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Consists of 2 papers:</a:t>
            </a:r>
          </a:p>
          <a:p>
            <a:r>
              <a:rPr lang="en-GB" b="1" u="sng" dirty="0"/>
              <a:t>Paper 1: 48-50 short questions </a:t>
            </a:r>
            <a:r>
              <a:rPr lang="en-GB" dirty="0"/>
              <a:t>(each question or section has the value of 1 mark). Variety of question types.</a:t>
            </a:r>
          </a:p>
          <a:p>
            <a:pPr marL="0" indent="0">
              <a:buNone/>
            </a:pPr>
            <a:endParaRPr lang="en-GB" dirty="0"/>
          </a:p>
          <a:p>
            <a:r>
              <a:rPr lang="en-GB" b="1" u="sng" dirty="0"/>
              <a:t>Paper 2:  unseen spelling test </a:t>
            </a:r>
            <a:r>
              <a:rPr lang="en-GB" dirty="0"/>
              <a:t>consisting of 20 words, which will cover all the spelling rules/patterns/exceptions learned throughout school (1 mark for each correct spelling)</a:t>
            </a:r>
          </a:p>
          <a:p>
            <a:endParaRPr lang="en-GB" dirty="0"/>
          </a:p>
          <a:p>
            <a:r>
              <a:rPr lang="en-GB" dirty="0"/>
              <a:t>Total 70 marks for the 2 papers (previous thresholds have varied between 36-43)</a:t>
            </a:r>
          </a:p>
        </p:txBody>
      </p:sp>
    </p:spTree>
    <p:extLst>
      <p:ext uri="{BB962C8B-B14F-4D97-AF65-F5344CB8AC3E}">
        <p14:creationId xmlns:p14="http://schemas.microsoft.com/office/powerpoint/2010/main" val="416714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Tuesday 14</a:t>
            </a:r>
            <a:r>
              <a:rPr lang="en-GB" baseline="30000" dirty="0"/>
              <a:t>th</a:t>
            </a:r>
            <a:r>
              <a:rPr lang="en-GB" dirty="0"/>
              <a:t> May: Reading Comprehension</a:t>
            </a:r>
          </a:p>
        </p:txBody>
      </p:sp>
      <p:sp>
        <p:nvSpPr>
          <p:cNvPr id="3" name="Content Placeholder 2"/>
          <p:cNvSpPr>
            <a:spLocks noGrp="1"/>
          </p:cNvSpPr>
          <p:nvPr>
            <p:ph idx="1"/>
          </p:nvPr>
        </p:nvSpPr>
        <p:spPr/>
        <p:txBody>
          <a:bodyPr>
            <a:normAutofit fontScale="92500"/>
          </a:bodyPr>
          <a:lstStyle/>
          <a:p>
            <a:r>
              <a:rPr lang="en-GB" dirty="0"/>
              <a:t>One paper </a:t>
            </a:r>
          </a:p>
          <a:p>
            <a:r>
              <a:rPr lang="en-GB" dirty="0"/>
              <a:t>60 minutes</a:t>
            </a:r>
          </a:p>
          <a:p>
            <a:r>
              <a:rPr lang="en-GB" dirty="0"/>
              <a:t>3 text types: always a fiction, a non-fiction + one other </a:t>
            </a:r>
            <a:r>
              <a:rPr lang="en-GB" dirty="0" err="1"/>
              <a:t>eg</a:t>
            </a:r>
            <a:r>
              <a:rPr lang="en-GB" dirty="0"/>
              <a:t> poetry</a:t>
            </a:r>
          </a:p>
          <a:p>
            <a:r>
              <a:rPr lang="en-GB" dirty="0"/>
              <a:t>We advise 20 minutes per text</a:t>
            </a:r>
          </a:p>
          <a:p>
            <a:r>
              <a:rPr lang="en-GB" dirty="0"/>
              <a:t>Variety of question types, some which will require longer written answers with justification or evidence from the text. Children know to be guided by the marks available per question and the space given for answers</a:t>
            </a:r>
          </a:p>
          <a:p>
            <a:endParaRPr lang="en-GB" dirty="0"/>
          </a:p>
          <a:p>
            <a:pPr marL="0" indent="0">
              <a:buNone/>
            </a:pPr>
            <a:r>
              <a:rPr lang="en-GB" dirty="0"/>
              <a:t>Total marks for paper: 50 (previous thresholds have varied between 21-28)</a:t>
            </a:r>
          </a:p>
        </p:txBody>
      </p:sp>
    </p:spTree>
    <p:extLst>
      <p:ext uri="{BB962C8B-B14F-4D97-AF65-F5344CB8AC3E}">
        <p14:creationId xmlns:p14="http://schemas.microsoft.com/office/powerpoint/2010/main" val="2635841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Wednesday 15</a:t>
            </a:r>
            <a:r>
              <a:rPr lang="en-GB" baseline="30000" dirty="0"/>
              <a:t>th</a:t>
            </a:r>
            <a:r>
              <a:rPr lang="en-GB" dirty="0"/>
              <a:t> May: Maths</a:t>
            </a:r>
          </a:p>
        </p:txBody>
      </p:sp>
      <p:sp>
        <p:nvSpPr>
          <p:cNvPr id="3" name="Content Placeholder 2"/>
          <p:cNvSpPr>
            <a:spLocks noGrp="1"/>
          </p:cNvSpPr>
          <p:nvPr>
            <p:ph idx="1"/>
          </p:nvPr>
        </p:nvSpPr>
        <p:spPr/>
        <p:txBody>
          <a:bodyPr/>
          <a:lstStyle/>
          <a:p>
            <a:pPr marL="0" indent="0">
              <a:buNone/>
            </a:pPr>
            <a:r>
              <a:rPr lang="en-GB" b="1" u="sng" dirty="0"/>
              <a:t>Paper 1: Arithmetic</a:t>
            </a:r>
          </a:p>
          <a:p>
            <a:r>
              <a:rPr lang="en-GB" dirty="0"/>
              <a:t>30 minutes</a:t>
            </a:r>
          </a:p>
          <a:p>
            <a:r>
              <a:rPr lang="en-GB" dirty="0"/>
              <a:t>36 questions: 32 x 1-mark questions; 4 x 2-mark questions ( 2 x long division; 2 x long multiplication)</a:t>
            </a:r>
          </a:p>
          <a:p>
            <a:r>
              <a:rPr lang="en-GB" dirty="0"/>
              <a:t>Total 40 marks</a:t>
            </a:r>
          </a:p>
          <a:p>
            <a:r>
              <a:rPr lang="en-GB" dirty="0"/>
              <a:t>Just calculations covering addition, subtraction, multiplication, division, percentages, fractions, BODMAS, square/cube numbers</a:t>
            </a:r>
          </a:p>
        </p:txBody>
      </p:sp>
    </p:spTree>
    <p:extLst>
      <p:ext uri="{BB962C8B-B14F-4D97-AF65-F5344CB8AC3E}">
        <p14:creationId xmlns:p14="http://schemas.microsoft.com/office/powerpoint/2010/main" val="546906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b="1" u="sng" dirty="0"/>
              <a:t>Paper 2: Maths Reasoning</a:t>
            </a:r>
          </a:p>
          <a:p>
            <a:r>
              <a:rPr lang="en-GB" dirty="0"/>
              <a:t>40 minutes</a:t>
            </a:r>
          </a:p>
          <a:p>
            <a:r>
              <a:rPr lang="en-GB" dirty="0"/>
              <a:t>18-24 questions</a:t>
            </a:r>
          </a:p>
          <a:p>
            <a:r>
              <a:rPr lang="en-GB" dirty="0"/>
              <a:t>Assesses a pupil’s fluency and understanding – word problems</a:t>
            </a:r>
          </a:p>
          <a:p>
            <a:r>
              <a:rPr lang="en-GB" dirty="0"/>
              <a:t>Pupils can ask for a question to be read to them by an adult: this is not an assessment of their English!</a:t>
            </a:r>
          </a:p>
          <a:p>
            <a:r>
              <a:rPr lang="en-GB" dirty="0"/>
              <a:t>Total 35 marks</a:t>
            </a:r>
          </a:p>
        </p:txBody>
      </p:sp>
    </p:spTree>
    <p:extLst>
      <p:ext uri="{BB962C8B-B14F-4D97-AF65-F5344CB8AC3E}">
        <p14:creationId xmlns:p14="http://schemas.microsoft.com/office/powerpoint/2010/main" val="4174153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Thursday 16</a:t>
            </a:r>
            <a:r>
              <a:rPr lang="en-GB" baseline="30000" dirty="0"/>
              <a:t>th</a:t>
            </a:r>
            <a:r>
              <a:rPr lang="en-GB" dirty="0"/>
              <a:t> May: Maths</a:t>
            </a:r>
          </a:p>
        </p:txBody>
      </p:sp>
      <p:sp>
        <p:nvSpPr>
          <p:cNvPr id="3" name="Content Placeholder 2"/>
          <p:cNvSpPr>
            <a:spLocks noGrp="1"/>
          </p:cNvSpPr>
          <p:nvPr>
            <p:ph idx="1"/>
          </p:nvPr>
        </p:nvSpPr>
        <p:spPr/>
        <p:txBody>
          <a:bodyPr>
            <a:normAutofit fontScale="92500" lnSpcReduction="20000"/>
          </a:bodyPr>
          <a:lstStyle/>
          <a:p>
            <a:pPr marL="0" indent="0">
              <a:buNone/>
            </a:pPr>
            <a:r>
              <a:rPr lang="en-GB" b="1" u="sng" dirty="0"/>
              <a:t>Paper 3: Maths Reasoning</a:t>
            </a:r>
          </a:p>
          <a:p>
            <a:r>
              <a:rPr lang="en-GB" dirty="0"/>
              <a:t>40 minutes</a:t>
            </a:r>
          </a:p>
          <a:p>
            <a:r>
              <a:rPr lang="en-GB" dirty="0"/>
              <a:t>18-24 questions</a:t>
            </a:r>
          </a:p>
          <a:p>
            <a:r>
              <a:rPr lang="en-GB" dirty="0"/>
              <a:t>Tends to be areas not covered in Paper 2, but objectives can be repeated</a:t>
            </a:r>
          </a:p>
          <a:p>
            <a:r>
              <a:rPr lang="en-GB" dirty="0"/>
              <a:t>Assesses a pupil’s fluency and understanding – word problems</a:t>
            </a:r>
          </a:p>
          <a:p>
            <a:r>
              <a:rPr lang="en-GB" dirty="0"/>
              <a:t>Pupils can ask for a question to be read to them by an adult: this is not an assessment of their English!</a:t>
            </a:r>
          </a:p>
          <a:p>
            <a:r>
              <a:rPr lang="en-GB" dirty="0"/>
              <a:t>Total 35 marks</a:t>
            </a:r>
          </a:p>
          <a:p>
            <a:pPr marL="0" indent="0">
              <a:buNone/>
            </a:pPr>
            <a:endParaRPr lang="en-GB" dirty="0"/>
          </a:p>
          <a:p>
            <a:pPr marL="0" indent="0">
              <a:buNone/>
            </a:pPr>
            <a:r>
              <a:rPr lang="en-GB" dirty="0"/>
              <a:t>The 3 maths papers total 110 marks (previous thresholds have varied between 56-61)</a:t>
            </a:r>
          </a:p>
        </p:txBody>
      </p:sp>
    </p:spTree>
    <p:extLst>
      <p:ext uri="{BB962C8B-B14F-4D97-AF65-F5344CB8AC3E}">
        <p14:creationId xmlns:p14="http://schemas.microsoft.com/office/powerpoint/2010/main" val="4045820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happens then?</a:t>
            </a:r>
          </a:p>
        </p:txBody>
      </p:sp>
      <p:sp>
        <p:nvSpPr>
          <p:cNvPr id="3" name="Content Placeholder 2"/>
          <p:cNvSpPr>
            <a:spLocks noGrp="1"/>
          </p:cNvSpPr>
          <p:nvPr>
            <p:ph idx="1"/>
          </p:nvPr>
        </p:nvSpPr>
        <p:spPr/>
        <p:txBody>
          <a:bodyPr/>
          <a:lstStyle/>
          <a:p>
            <a:r>
              <a:rPr lang="en-GB" dirty="0"/>
              <a:t>After every assessment, papers are alphabetically ordered, sealed, locked away and then collected by a </a:t>
            </a:r>
            <a:r>
              <a:rPr lang="en-GB" dirty="0" err="1"/>
              <a:t>DfE</a:t>
            </a:r>
            <a:r>
              <a:rPr lang="en-GB" dirty="0"/>
              <a:t>/STA appointed courier</a:t>
            </a:r>
          </a:p>
          <a:p>
            <a:r>
              <a:rPr lang="en-GB" dirty="0"/>
              <a:t>All test papers are scanned and then sent to external markers</a:t>
            </a:r>
          </a:p>
          <a:p>
            <a:r>
              <a:rPr lang="en-GB" dirty="0"/>
              <a:t>Each marker is responsible for specific questions </a:t>
            </a:r>
            <a:r>
              <a:rPr lang="en-GB" dirty="0" err="1"/>
              <a:t>eg</a:t>
            </a:r>
            <a:r>
              <a:rPr lang="en-GB" dirty="0"/>
              <a:t> a marker may be appointed to mark question 10 of Maths Paper 2 and that is all he/she will mark</a:t>
            </a:r>
          </a:p>
          <a:p>
            <a:r>
              <a:rPr lang="en-GB" dirty="0"/>
              <a:t>Marked on-screen</a:t>
            </a:r>
          </a:p>
          <a:p>
            <a:r>
              <a:rPr lang="en-GB" dirty="0"/>
              <a:t>Each paper is awarded a ‘raw score’ – the actual marks scored – which is then converted to a scaled score</a:t>
            </a:r>
          </a:p>
          <a:p>
            <a:endParaRPr lang="en-GB" dirty="0"/>
          </a:p>
        </p:txBody>
      </p:sp>
    </p:spTree>
    <p:extLst>
      <p:ext uri="{BB962C8B-B14F-4D97-AF65-F5344CB8AC3E}">
        <p14:creationId xmlns:p14="http://schemas.microsoft.com/office/powerpoint/2010/main" val="3342096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Results</a:t>
            </a:r>
          </a:p>
        </p:txBody>
      </p:sp>
      <p:sp>
        <p:nvSpPr>
          <p:cNvPr id="3" name="Content Placeholder 2"/>
          <p:cNvSpPr>
            <a:spLocks noGrp="1"/>
          </p:cNvSpPr>
          <p:nvPr>
            <p:ph idx="1"/>
          </p:nvPr>
        </p:nvSpPr>
        <p:spPr/>
        <p:txBody>
          <a:bodyPr>
            <a:normAutofit fontScale="92500" lnSpcReduction="10000"/>
          </a:bodyPr>
          <a:lstStyle/>
          <a:p>
            <a:r>
              <a:rPr lang="en-GB" dirty="0"/>
              <a:t>Results will be made available to schools during the week of July 8th.</a:t>
            </a:r>
          </a:p>
          <a:p>
            <a:r>
              <a:rPr lang="en-GB" dirty="0"/>
              <a:t>When they are made available, we are able to see raw and scaled scores and each marked test paper.</a:t>
            </a:r>
          </a:p>
          <a:p>
            <a:r>
              <a:rPr lang="en-GB" dirty="0"/>
              <a:t>A scaled score of 100+ is required to be working at the expected standard for Year 6. The maximum scaled score is 120 (lowest is 80); a scaled score of 110+ is accepted as an indication that the child is working at a greater depth but will not be reported as such.</a:t>
            </a:r>
          </a:p>
          <a:p>
            <a:r>
              <a:rPr lang="en-GB" dirty="0"/>
              <a:t>When results are reported to you, you will receive the raw score, the scaled score and an indication of whether the child is: </a:t>
            </a:r>
          </a:p>
          <a:p>
            <a:pPr marL="0" indent="0">
              <a:buNone/>
            </a:pPr>
            <a:r>
              <a:rPr lang="en-GB" dirty="0"/>
              <a:t>	</a:t>
            </a:r>
            <a:r>
              <a:rPr lang="en-GB" b="1" dirty="0"/>
              <a:t>working towards the standard (WTS) </a:t>
            </a:r>
            <a:r>
              <a:rPr lang="en-GB" dirty="0"/>
              <a:t>or </a:t>
            </a:r>
          </a:p>
          <a:p>
            <a:pPr marL="0" indent="0">
              <a:buNone/>
            </a:pPr>
            <a:r>
              <a:rPr lang="en-GB" dirty="0"/>
              <a:t>	</a:t>
            </a:r>
            <a:r>
              <a:rPr lang="en-GB" b="1" dirty="0"/>
              <a:t>working at the expected standard (EXS)</a:t>
            </a:r>
          </a:p>
        </p:txBody>
      </p:sp>
    </p:spTree>
    <p:extLst>
      <p:ext uri="{BB962C8B-B14F-4D97-AF65-F5344CB8AC3E}">
        <p14:creationId xmlns:p14="http://schemas.microsoft.com/office/powerpoint/2010/main" val="1893080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can you do to help?</a:t>
            </a:r>
          </a:p>
        </p:txBody>
      </p:sp>
      <p:sp>
        <p:nvSpPr>
          <p:cNvPr id="3" name="Content Placeholder 2"/>
          <p:cNvSpPr>
            <a:spLocks noGrp="1"/>
          </p:cNvSpPr>
          <p:nvPr>
            <p:ph idx="1"/>
          </p:nvPr>
        </p:nvSpPr>
        <p:spPr/>
        <p:txBody>
          <a:bodyPr>
            <a:normAutofit lnSpcReduction="10000"/>
          </a:bodyPr>
          <a:lstStyle/>
          <a:p>
            <a:r>
              <a:rPr lang="en-GB" dirty="0"/>
              <a:t>Please bring the children to school: it is not unusual for them to feel nervous or anxious and that may cause them to feel unwell – please allow us to be the judge…</a:t>
            </a:r>
          </a:p>
          <a:p>
            <a:r>
              <a:rPr lang="en-GB" dirty="0"/>
              <a:t>Quiet weekend beforehand.</a:t>
            </a:r>
          </a:p>
          <a:p>
            <a:r>
              <a:rPr lang="en-GB" dirty="0"/>
              <a:t>Early nights.</a:t>
            </a:r>
          </a:p>
          <a:p>
            <a:r>
              <a:rPr lang="en-GB" dirty="0"/>
              <a:t>Special treat breakfasts and lunches.</a:t>
            </a:r>
          </a:p>
          <a:p>
            <a:r>
              <a:rPr lang="en-GB" dirty="0"/>
              <a:t>Please let me know if there are worries or concerns or if anything crops up during the week/on the day.</a:t>
            </a:r>
          </a:p>
          <a:p>
            <a:r>
              <a:rPr lang="en-GB" dirty="0"/>
              <a:t>Please ensure the children know their date-of-birth and how to spell their full name (including all middle names)!</a:t>
            </a:r>
          </a:p>
          <a:p>
            <a:pPr marL="0" indent="0">
              <a:buNone/>
            </a:pPr>
            <a:endParaRPr lang="en-GB" dirty="0"/>
          </a:p>
        </p:txBody>
      </p:sp>
    </p:spTree>
    <p:extLst>
      <p:ext uri="{BB962C8B-B14F-4D97-AF65-F5344CB8AC3E}">
        <p14:creationId xmlns:p14="http://schemas.microsoft.com/office/powerpoint/2010/main" val="1529138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Links</a:t>
            </a:r>
          </a:p>
        </p:txBody>
      </p:sp>
      <p:sp>
        <p:nvSpPr>
          <p:cNvPr id="3" name="Content Placeholder 2"/>
          <p:cNvSpPr>
            <a:spLocks noGrp="1"/>
          </p:cNvSpPr>
          <p:nvPr>
            <p:ph idx="1"/>
          </p:nvPr>
        </p:nvSpPr>
        <p:spPr/>
        <p:txBody>
          <a:bodyPr/>
          <a:lstStyle/>
          <a:p>
            <a:r>
              <a:rPr lang="en-GB" dirty="0">
                <a:hlinkClick r:id="rId2"/>
              </a:rPr>
              <a:t>Understanding scaled scores at Key Stage 2</a:t>
            </a:r>
            <a:endParaRPr lang="en-GB" dirty="0"/>
          </a:p>
          <a:p>
            <a:r>
              <a:rPr lang="en-GB" dirty="0">
                <a:hlinkClick r:id="rId3"/>
              </a:rPr>
              <a:t>Key Stage 2 SATS past papers and practice materials</a:t>
            </a:r>
            <a:endParaRPr lang="en-GB" dirty="0"/>
          </a:p>
        </p:txBody>
      </p:sp>
    </p:spTree>
    <p:extLst>
      <p:ext uri="{BB962C8B-B14F-4D97-AF65-F5344CB8AC3E}">
        <p14:creationId xmlns:p14="http://schemas.microsoft.com/office/powerpoint/2010/main" val="2988941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r>
              <a:rPr lang="en-GB" dirty="0"/>
              <a:t>Please contact me via email </a:t>
            </a:r>
            <a:r>
              <a:rPr lang="en-GB" dirty="0">
                <a:hlinkClick r:id="rId2"/>
              </a:rPr>
              <a:t>t.pearson@helmdon.org</a:t>
            </a:r>
            <a:endParaRPr lang="en-GB" dirty="0"/>
          </a:p>
          <a:p>
            <a:endParaRPr lang="en-GB" dirty="0"/>
          </a:p>
        </p:txBody>
      </p:sp>
    </p:spTree>
    <p:extLst>
      <p:ext uri="{BB962C8B-B14F-4D97-AF65-F5344CB8AC3E}">
        <p14:creationId xmlns:p14="http://schemas.microsoft.com/office/powerpoint/2010/main" val="3476557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4868</TotalTime>
  <Words>807</Words>
  <Application>Microsoft Office PowerPoint</Application>
  <PresentationFormat>Widescreen</PresentationFormat>
  <Paragraphs>72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Key Stage 2 SATS May 2024</vt:lpstr>
      <vt:lpstr>National Curriculum tests (SATS)</vt:lpstr>
      <vt:lpstr>SATS Breakfast</vt:lpstr>
      <vt:lpstr> Monday 13th May - Spelling, Grammar &amp; Punctuation (SPAG) </vt:lpstr>
      <vt:lpstr>Tuesday 14th May: Reading Comprehension</vt:lpstr>
      <vt:lpstr>Wednesday 15th May: Maths</vt:lpstr>
      <vt:lpstr>PowerPoint Presentation</vt:lpstr>
      <vt:lpstr>Thursday 16th May: Maths</vt:lpstr>
      <vt:lpstr>What happens then?</vt:lpstr>
      <vt:lpstr>Results</vt:lpstr>
      <vt:lpstr>What can you do to help?</vt:lpstr>
      <vt:lpstr>Useful Links</vt:lpstr>
      <vt:lpstr>Any questions?</vt:lpstr>
    </vt:vector>
  </TitlesOfParts>
  <Company>EasiPC Services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 May 2022</dc:title>
  <dc:creator>Tracey Pearson</dc:creator>
  <cp:lastModifiedBy>Tracey Pearson</cp:lastModifiedBy>
  <cp:revision>20</cp:revision>
  <dcterms:created xsi:type="dcterms:W3CDTF">2022-04-25T15:33:43Z</dcterms:created>
  <dcterms:modified xsi:type="dcterms:W3CDTF">2024-05-02T12:23:16Z</dcterms:modified>
</cp:coreProperties>
</file>