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7" r:id="rId3"/>
    <p:sldId id="260" r:id="rId4"/>
    <p:sldId id="259" r:id="rId5"/>
    <p:sldId id="258" r:id="rId6"/>
    <p:sldId id="261" r:id="rId7"/>
    <p:sldId id="263" r:id="rId8"/>
    <p:sldId id="264" r:id="rId9"/>
    <p:sldId id="266" r:id="rId10"/>
    <p:sldId id="265" r:id="rId11"/>
    <p:sldId id="267" r:id="rId12"/>
    <p:sldId id="268" r:id="rId13"/>
    <p:sldId id="269" r:id="rId14"/>
    <p:sldId id="270" r:id="rId15"/>
    <p:sldId id="262" r:id="rId16"/>
    <p:sldId id="271" r:id="rId17"/>
    <p:sldId id="273" r:id="rId18"/>
    <p:sldId id="274" r:id="rId19"/>
    <p:sldId id="275" r:id="rId20"/>
    <p:sldId id="276" r:id="rId21"/>
    <p:sldId id="278" r:id="rId22"/>
    <p:sldId id="279" r:id="rId23"/>
    <p:sldId id="280" r:id="rId24"/>
    <p:sldId id="281" r:id="rId25"/>
    <p:sldId id="282" r:id="rId26"/>
    <p:sldId id="283" r:id="rId27"/>
    <p:sldId id="284" r:id="rId28"/>
    <p:sldId id="285" r:id="rId29"/>
    <p:sldId id="286" r:id="rId30"/>
    <p:sldId id="287" r:id="rId31"/>
    <p:sldId id="289" r:id="rId32"/>
    <p:sldId id="288" r:id="rId33"/>
    <p:sldId id="290" r:id="rId34"/>
    <p:sldId id="277" r:id="rId35"/>
    <p:sldId id="293" r:id="rId36"/>
    <p:sldId id="294" r:id="rId37"/>
    <p:sldId id="291" r:id="rId38"/>
    <p:sldId id="292"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2" d="100"/>
          <a:sy n="42" d="100"/>
        </p:scale>
        <p:origin x="1320"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BEDE9D-5D84-4259-BC44-87D1FDB199A7}" type="datetimeFigureOut">
              <a:rPr lang="en-GB" smtClean="0"/>
              <a:t>29/03/2016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413972-D4E0-4AA3-AF16-B1913E941120}" type="slidenum">
              <a:rPr lang="en-GB" smtClean="0"/>
              <a:t>‹#›</a:t>
            </a:fld>
            <a:endParaRPr lang="en-GB"/>
          </a:p>
        </p:txBody>
      </p:sp>
    </p:spTree>
    <p:extLst>
      <p:ext uri="{BB962C8B-B14F-4D97-AF65-F5344CB8AC3E}">
        <p14:creationId xmlns:p14="http://schemas.microsoft.com/office/powerpoint/2010/main" val="65620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kern="1200" dirty="0" smtClean="0">
                <a:solidFill>
                  <a:schemeClr val="tx1"/>
                </a:solidFill>
                <a:latin typeface="+mn-lt"/>
                <a:ea typeface="+mn-ea"/>
                <a:cs typeface="+mn-cs"/>
              </a:rPr>
              <a:t> It is important</a:t>
            </a:r>
            <a:r>
              <a:rPr lang="en-GB" sz="1200" kern="1200" baseline="0" dirty="0" smtClean="0">
                <a:solidFill>
                  <a:schemeClr val="tx1"/>
                </a:solidFill>
                <a:latin typeface="+mn-lt"/>
                <a:ea typeface="+mn-ea"/>
                <a:cs typeface="+mn-cs"/>
              </a:rPr>
              <a:t> to illustrate to your audience the positive aspects of being online.</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kern="1200" baseline="0" dirty="0" smtClean="0">
                <a:solidFill>
                  <a:schemeClr val="tx1"/>
                </a:solidFill>
                <a:latin typeface="+mn-lt"/>
                <a:ea typeface="+mn-ea"/>
                <a:cs typeface="+mn-cs"/>
              </a:rPr>
              <a:t> Ask if </a:t>
            </a:r>
            <a:r>
              <a:rPr lang="en-GB" sz="1200" kern="1200" dirty="0" smtClean="0">
                <a:solidFill>
                  <a:schemeClr val="tx1"/>
                </a:solidFill>
                <a:latin typeface="+mn-lt"/>
                <a:ea typeface="+mn-ea"/>
                <a:cs typeface="+mn-cs"/>
              </a:rPr>
              <a:t>they believe</a:t>
            </a:r>
            <a:r>
              <a:rPr lang="en-GB" sz="1200" kern="1200" baseline="0" dirty="0" smtClean="0">
                <a:solidFill>
                  <a:schemeClr val="tx1"/>
                </a:solidFill>
                <a:latin typeface="+mn-lt"/>
                <a:ea typeface="+mn-ea"/>
                <a:cs typeface="+mn-cs"/>
              </a:rPr>
              <a:t> </a:t>
            </a:r>
            <a:r>
              <a:rPr lang="en-GB" sz="1200" kern="1200" dirty="0" smtClean="0">
                <a:solidFill>
                  <a:schemeClr val="tx1"/>
                </a:solidFill>
                <a:latin typeface="+mn-lt"/>
                <a:ea typeface="+mn-ea"/>
                <a:cs typeface="+mn-cs"/>
              </a:rPr>
              <a:t>their child is</a:t>
            </a:r>
            <a:r>
              <a:rPr lang="en-GB" sz="1200" kern="1200" baseline="0" dirty="0" smtClean="0">
                <a:solidFill>
                  <a:schemeClr val="tx1"/>
                </a:solidFill>
                <a:latin typeface="+mn-lt"/>
                <a:ea typeface="+mn-ea"/>
                <a:cs typeface="+mn-cs"/>
              </a:rPr>
              <a:t> </a:t>
            </a:r>
            <a:r>
              <a:rPr lang="en-GB" sz="1200" kern="1200" dirty="0" smtClean="0">
                <a:solidFill>
                  <a:schemeClr val="tx1"/>
                </a:solidFill>
                <a:latin typeface="+mn-lt"/>
                <a:ea typeface="+mn-ea"/>
                <a:cs typeface="+mn-cs"/>
              </a:rPr>
              <a:t>developing any new skills whilst spending</a:t>
            </a:r>
            <a:r>
              <a:rPr lang="en-GB" sz="1200" kern="1200" baseline="0" dirty="0" smtClean="0">
                <a:solidFill>
                  <a:schemeClr val="tx1"/>
                </a:solidFill>
                <a:latin typeface="+mn-lt"/>
                <a:ea typeface="+mn-ea"/>
                <a:cs typeface="+mn-cs"/>
              </a:rPr>
              <a:t> time online? If so, what are they?</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kern="1200" baseline="0" dirty="0" smtClean="0">
                <a:solidFill>
                  <a:schemeClr val="tx1"/>
                </a:solidFill>
                <a:latin typeface="+mn-lt"/>
                <a:ea typeface="+mn-ea"/>
                <a:cs typeface="+mn-cs"/>
              </a:rPr>
              <a:t> Follow up this discussion by reading the suggestions from the slide. Possible answers below.</a:t>
            </a:r>
            <a:endParaRPr lang="en-GB" sz="1200" kern="1200" dirty="0" smtClean="0">
              <a:solidFill>
                <a:schemeClr val="tx1"/>
              </a:solidFill>
              <a:latin typeface="+mn-lt"/>
              <a:ea typeface="+mn-ea"/>
              <a:cs typeface="+mn-cs"/>
            </a:endParaRP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Answers:</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Communication skills </a:t>
            </a:r>
            <a:r>
              <a:rPr lang="en-GB" sz="1200" kern="1200" dirty="0" smtClean="0">
                <a:solidFill>
                  <a:schemeClr val="tx1"/>
                </a:solidFill>
                <a:latin typeface="+mn-lt"/>
                <a:ea typeface="+mn-ea"/>
                <a:cs typeface="+mn-cs"/>
              </a:rPr>
              <a:t>– communicating is one of the prime reasons for children going online. They are talking to others, sharing their lives, building connections and friendships.  Children have the opportunity to build and maintain connections and communication with a far wider group of people than has been possible in the past. </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Computer skills – </a:t>
            </a:r>
            <a:r>
              <a:rPr lang="en-GB" sz="1200" kern="1200" dirty="0" smtClean="0">
                <a:solidFill>
                  <a:schemeClr val="tx1"/>
                </a:solidFill>
                <a:latin typeface="+mn-lt"/>
                <a:ea typeface="+mn-ea"/>
                <a:cs typeface="+mn-cs"/>
              </a:rPr>
              <a:t>children are engrossed in technology at a very young age. They see older siblings or family members using computers and </a:t>
            </a:r>
            <a:r>
              <a:rPr lang="en-GB" sz="1200" kern="1200" dirty="0" err="1" smtClean="0">
                <a:solidFill>
                  <a:schemeClr val="tx1"/>
                </a:solidFill>
                <a:latin typeface="+mn-lt"/>
                <a:ea typeface="+mn-ea"/>
                <a:cs typeface="+mn-cs"/>
              </a:rPr>
              <a:t>Iphones</a:t>
            </a:r>
            <a:r>
              <a:rPr lang="en-GB" sz="1200" kern="1200" dirty="0" smtClean="0">
                <a:solidFill>
                  <a:schemeClr val="tx1"/>
                </a:solidFill>
                <a:latin typeface="+mn-lt"/>
                <a:ea typeface="+mn-ea"/>
                <a:cs typeface="+mn-cs"/>
              </a:rPr>
              <a:t> and quickly copy them. How many of your children before the age of 5 knew how to operate your phone or laptop? These skills are then developed and enhanced over time. As technology plays an increasingly important part in all of our lives so does the importance of being able to use it effectively.</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Creativity –</a:t>
            </a:r>
            <a:r>
              <a:rPr lang="en-GB" sz="1200" kern="1200" dirty="0" smtClean="0">
                <a:solidFill>
                  <a:schemeClr val="tx1"/>
                </a:solidFill>
                <a:latin typeface="+mn-lt"/>
                <a:ea typeface="+mn-ea"/>
                <a:cs typeface="+mn-cs"/>
              </a:rPr>
              <a:t> Through building online spaces and avatars (online characters), online games   encourage you to be creative. By using their creativity in this environment children are learning new skills, exploring their imagination and opening their minds to new opportunities.</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Research – </a:t>
            </a:r>
            <a:r>
              <a:rPr lang="en-GB" sz="1200" kern="1200" dirty="0" smtClean="0">
                <a:solidFill>
                  <a:schemeClr val="tx1"/>
                </a:solidFill>
                <a:latin typeface="+mn-lt"/>
                <a:ea typeface="+mn-ea"/>
                <a:cs typeface="+mn-cs"/>
              </a:rPr>
              <a:t>Children research online. They turn to search engines and other online tools to find out about an interest or piece of history. They are learning how to find and understand complex information from a range of sources and apply this knowledge.  Being able to navigate the internet in this way is going to be an increasingly important skill, both in daily life and at work. </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Confidence – </a:t>
            </a:r>
            <a:r>
              <a:rPr lang="en-GB" sz="1200" kern="1200" dirty="0" smtClean="0">
                <a:solidFill>
                  <a:schemeClr val="tx1"/>
                </a:solidFill>
                <a:latin typeface="+mn-lt"/>
                <a:ea typeface="+mn-ea"/>
                <a:cs typeface="+mn-cs"/>
              </a:rPr>
              <a:t>The internet gives you the ability to be anybody you want to be and try new things. In the real world a child may struggle to build friendships, but online they can be a ‘popular’ king of an online universe (literally!). </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Money management – </a:t>
            </a:r>
            <a:r>
              <a:rPr lang="en-GB" sz="1200" kern="1200" dirty="0" smtClean="0">
                <a:solidFill>
                  <a:schemeClr val="tx1"/>
                </a:solidFill>
                <a:latin typeface="+mn-lt"/>
                <a:ea typeface="+mn-ea"/>
                <a:cs typeface="+mn-cs"/>
              </a:rPr>
              <a:t>Who here has bought their child online currency, or an online game membership for their child? Children build accounts online and use the currency gained or bought to buy key pieces of online merchandise, such as pets or furniture. Gaming companies suggest that by doing so, they are learning money management. A key lesson is that you can’t buy everything you want and you must work for it. What do you think?</a:t>
            </a:r>
          </a:p>
          <a:p>
            <a:r>
              <a:rPr lang="en-GB" sz="1200" kern="1200" dirty="0" smtClean="0">
                <a:solidFill>
                  <a:schemeClr val="tx1"/>
                </a:solidFill>
                <a:latin typeface="+mn-lt"/>
                <a:ea typeface="+mn-ea"/>
                <a:cs typeface="+mn-cs"/>
              </a:rPr>
              <a:t>Can anybody think of anything I have missed?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latin typeface="+mn-lt"/>
              <a:ea typeface="+mn-ea"/>
              <a:cs typeface="+mn-cs"/>
            </a:endParaRPr>
          </a:p>
          <a:p>
            <a:endParaRPr lang="en-GB" dirty="0" smtClean="0"/>
          </a:p>
        </p:txBody>
      </p:sp>
      <p:sp>
        <p:nvSpPr>
          <p:cNvPr id="4" name="Slide Number Placeholder 3"/>
          <p:cNvSpPr>
            <a:spLocks noGrp="1"/>
          </p:cNvSpPr>
          <p:nvPr>
            <p:ph type="sldNum" sz="quarter" idx="10"/>
          </p:nvPr>
        </p:nvSpPr>
        <p:spPr/>
        <p:txBody>
          <a:bodyPr/>
          <a:lstStyle/>
          <a:p>
            <a:fld id="{CA7CA414-6979-4C8A-9A59-A2FA8A1FABF7}" type="slidenum">
              <a:rPr lang="en-GB" smtClean="0"/>
              <a:pPr/>
              <a:t>3</a:t>
            </a:fld>
            <a:endParaRPr lang="en-GB"/>
          </a:p>
        </p:txBody>
      </p:sp>
    </p:spTree>
    <p:extLst>
      <p:ext uri="{BB962C8B-B14F-4D97-AF65-F5344CB8AC3E}">
        <p14:creationId xmlns:p14="http://schemas.microsoft.com/office/powerpoint/2010/main" val="423620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BAADE35-5F31-4BB0-BBC8-1BD3F67D52BC}" type="datetimeFigureOut">
              <a:rPr lang="en-GB" smtClean="0"/>
              <a:t>29/03/2016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709740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AADE35-5F31-4BB0-BBC8-1BD3F67D52BC}" type="datetimeFigureOut">
              <a:rPr lang="en-GB" smtClean="0"/>
              <a:t>29/03/2016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4135718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AADE35-5F31-4BB0-BBC8-1BD3F67D52BC}" type="datetimeFigureOut">
              <a:rPr lang="en-GB" smtClean="0"/>
              <a:t>29/03/2016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4225001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BAADE35-5F31-4BB0-BBC8-1BD3F67D52BC}" type="datetimeFigureOut">
              <a:rPr lang="en-GB" smtClean="0"/>
              <a:t>29/03/2016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24405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BAADE35-5F31-4BB0-BBC8-1BD3F67D52BC}" type="datetimeFigureOut">
              <a:rPr lang="en-GB" smtClean="0"/>
              <a:t>29/03/2016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1115953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BAADE35-5F31-4BB0-BBC8-1BD3F67D52BC}" type="datetimeFigureOut">
              <a:rPr lang="en-GB" smtClean="0"/>
              <a:t>29/03/2016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2179939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AADE35-5F31-4BB0-BBC8-1BD3F67D52BC}" type="datetimeFigureOut">
              <a:rPr lang="en-GB" smtClean="0"/>
              <a:t>29/03/2016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3995356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AADE35-5F31-4BB0-BBC8-1BD3F67D52BC}" type="datetimeFigureOut">
              <a:rPr lang="en-GB" smtClean="0"/>
              <a:t>29/03/2016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783697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AADE35-5F31-4BB0-BBC8-1BD3F67D52BC}" type="datetimeFigureOut">
              <a:rPr lang="en-GB" smtClean="0"/>
              <a:t>29/03/2016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2523120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AADE35-5F31-4BB0-BBC8-1BD3F67D52BC}" type="datetimeFigureOut">
              <a:rPr lang="en-GB" smtClean="0"/>
              <a:t>29/03/2016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3086982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AADE35-5F31-4BB0-BBC8-1BD3F67D52BC}" type="datetimeFigureOut">
              <a:rPr lang="en-GB" smtClean="0"/>
              <a:t>29/03/2016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3810724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AADE35-5F31-4BB0-BBC8-1BD3F67D52BC}" type="datetimeFigureOut">
              <a:rPr lang="en-GB" smtClean="0"/>
              <a:t>29/03/2016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E09652-3C99-4955-B767-39711E7E79E5}" type="slidenum">
              <a:rPr lang="en-GB" smtClean="0"/>
              <a:t>‹#›</a:t>
            </a:fld>
            <a:endParaRPr lang="en-GB"/>
          </a:p>
        </p:txBody>
      </p:sp>
    </p:spTree>
    <p:extLst>
      <p:ext uri="{BB962C8B-B14F-4D97-AF65-F5344CB8AC3E}">
        <p14:creationId xmlns:p14="http://schemas.microsoft.com/office/powerpoint/2010/main" val="1947321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file:///C:\Users\sjenkins\Desktop\ICT\E%20safety%20resources\Parents\wheres%20klaus.wmv"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childnet.com/young-people/primary"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cybersmart.gov.au/young%20kids/have-some-fun/astro-circus.aspx"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childnet.com/resources/smartie-the-penguin-e-book"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thinkuknow.co.uk/5_7/" TargetMode="External"/><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http://www.getsafeonline.org/"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childnet.com/resources/the-adventures-of-kara-winston-and-the-smart-crew"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cybersmart.gov.au/"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cybersmart.gov.au/Kids/Have%20Fun/comicbookcapers.aspx"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bbc.co.uk/cbbc/clips/p01g2pt6" TargetMode="Externa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brainpop.com/technology/computerscience/digitaletiquette/" TargetMode="External"/><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hyperlink" Target="Helmdon's%20Online%20Rules%20EYS%20KS1%20KS2.docx"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childnet.com/resources/the-adventures-of-kara-winston-and-the-smart-crew"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thinkuknow.co.uk/8_10/report/" TargetMode="Externa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thinkuknow.co.uk/8_10/" TargetMode="External"/><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ecadets.uk/"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www.saferinternet.org/web/guest/safer-internet-day"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nspcc.org.uk/preventing-abuse/keeping-children-safe/share-aware/?utm_source=google&amp;utm_medium=cpc&amp;utm_campaign=shareaware2014&amp;utm_term=nspcc_share_aware&amp;gclid=CICXsI-WqMMCFcFGfAodSi4AGQ&amp;gclsrc=ds" TargetMode="External"/><Relationship Id="rId2" Type="http://schemas.openxmlformats.org/officeDocument/2006/relationships/hyperlink" Target="../E%20safety%20resources/Supporting-young-people-online%20parents.pdf"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google.co.uk/" TargetMode="External"/><Relationship Id="rId2" Type="http://schemas.openxmlformats.org/officeDocument/2006/relationships/hyperlink" Target="../E%20safety%20resources/Parents/changing%20filter%20on%20google%20search%20engine.doc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E-safety</a:t>
            </a:r>
            <a:br>
              <a:rPr lang="en-GB" dirty="0" smtClean="0"/>
            </a:br>
            <a:r>
              <a:rPr lang="en-GB" dirty="0" smtClean="0"/>
              <a:t>Raising Awareness </a:t>
            </a:r>
            <a:r>
              <a:rPr lang="en-GB" dirty="0"/>
              <a:t/>
            </a:r>
            <a:br>
              <a:rPr lang="en-GB" dirty="0"/>
            </a:br>
            <a:endParaRPr lang="en-GB" dirty="0"/>
          </a:p>
        </p:txBody>
      </p:sp>
      <p:sp>
        <p:nvSpPr>
          <p:cNvPr id="3" name="Subtitle 2"/>
          <p:cNvSpPr>
            <a:spLocks noGrp="1"/>
          </p:cNvSpPr>
          <p:nvPr>
            <p:ph type="subTitle" idx="1"/>
          </p:nvPr>
        </p:nvSpPr>
        <p:spPr/>
        <p:txBody>
          <a:bodyPr/>
          <a:lstStyle/>
          <a:p>
            <a:endParaRPr lang="en-GB" dirty="0">
              <a:solidFill>
                <a:schemeClr val="tx1"/>
              </a:solidFill>
            </a:endParaRPr>
          </a:p>
        </p:txBody>
      </p:sp>
    </p:spTree>
    <p:extLst>
      <p:ext uri="{BB962C8B-B14F-4D97-AF65-F5344CB8AC3E}">
        <p14:creationId xmlns:p14="http://schemas.microsoft.com/office/powerpoint/2010/main" val="32001537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hlinkClick r:id="rId2" action="ppaction://hlinkfile"/>
              </a:rPr>
              <a:t>C:\Users\sjenkins\Desktop\ICT\E safety resources\Parents\</a:t>
            </a:r>
            <a:r>
              <a:rPr lang="en-GB" dirty="0" err="1" smtClean="0">
                <a:hlinkClick r:id="rId2" action="ppaction://hlinkfile"/>
              </a:rPr>
              <a:t>wheres</a:t>
            </a:r>
            <a:r>
              <a:rPr lang="en-GB" dirty="0" smtClean="0">
                <a:hlinkClick r:id="rId2" action="ppaction://hlinkfile"/>
              </a:rPr>
              <a:t> klaus.wmv</a:t>
            </a:r>
            <a:endParaRPr lang="en-GB" dirty="0"/>
          </a:p>
        </p:txBody>
      </p:sp>
    </p:spTree>
    <p:extLst>
      <p:ext uri="{BB962C8B-B14F-4D97-AF65-F5344CB8AC3E}">
        <p14:creationId xmlns:p14="http://schemas.microsoft.com/office/powerpoint/2010/main" val="38140577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2800" y="2971800"/>
            <a:ext cx="2514600" cy="868362"/>
          </a:xfrm>
        </p:spPr>
        <p:txBody>
          <a:bodyPr>
            <a:normAutofit fontScale="90000"/>
          </a:bodyPr>
          <a:lstStyle/>
          <a:p>
            <a:r>
              <a:rPr lang="en-GB" sz="4800" b="1" dirty="0" smtClean="0"/>
              <a:t>Learning Online?</a:t>
            </a:r>
            <a:endParaRPr lang="en-GB" sz="4800" b="1" dirty="0"/>
          </a:p>
        </p:txBody>
      </p:sp>
      <p:pic>
        <p:nvPicPr>
          <p:cNvPr id="67586"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21024337">
            <a:off x="1538692" y="447881"/>
            <a:ext cx="2819400" cy="2241654"/>
          </a:xfrm>
          <a:prstGeom prst="rect">
            <a:avLst/>
          </a:prstGeom>
          <a:solidFill>
            <a:schemeClr val="accent6">
              <a:lumMod val="60000"/>
              <a:lumOff val="40000"/>
            </a:schemeClr>
          </a:solidFill>
        </p:spPr>
      </p:pic>
      <p:sp>
        <p:nvSpPr>
          <p:cNvPr id="13" name="Rectangle 12"/>
          <p:cNvSpPr/>
          <p:nvPr/>
        </p:nvSpPr>
        <p:spPr>
          <a:xfrm>
            <a:off x="1600200" y="1447800"/>
            <a:ext cx="2402132" cy="400110"/>
          </a:xfrm>
          <a:prstGeom prst="rect">
            <a:avLst/>
          </a:prstGeom>
        </p:spPr>
        <p:txBody>
          <a:bodyPr wrap="none">
            <a:spAutoFit/>
          </a:bodyPr>
          <a:lstStyle/>
          <a:p>
            <a:pPr algn="ctr"/>
            <a:r>
              <a:rPr lang="en-GB" sz="2000" b="1" dirty="0" smtClean="0">
                <a:solidFill>
                  <a:schemeClr val="bg1"/>
                </a:solidFill>
              </a:rPr>
              <a:t>Money management</a:t>
            </a:r>
            <a:endParaRPr lang="en-GB" sz="2000" b="1" dirty="0">
              <a:solidFill>
                <a:schemeClr val="bg1"/>
              </a:solidFill>
            </a:endParaRPr>
          </a:p>
        </p:txBody>
      </p:sp>
      <p:pic>
        <p:nvPicPr>
          <p:cNvPr id="14"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20591801">
            <a:off x="1711626" y="4256676"/>
            <a:ext cx="2819400" cy="2241654"/>
          </a:xfrm>
          <a:prstGeom prst="rect">
            <a:avLst/>
          </a:prstGeom>
          <a:solidFill>
            <a:schemeClr val="accent3">
              <a:lumMod val="60000"/>
              <a:lumOff val="40000"/>
            </a:schemeClr>
          </a:solidFill>
        </p:spPr>
      </p:pic>
      <p:sp>
        <p:nvSpPr>
          <p:cNvPr id="15" name="Rectangle 14"/>
          <p:cNvSpPr/>
          <p:nvPr/>
        </p:nvSpPr>
        <p:spPr>
          <a:xfrm>
            <a:off x="2209800" y="5029200"/>
            <a:ext cx="1752600" cy="461665"/>
          </a:xfrm>
          <a:prstGeom prst="rect">
            <a:avLst/>
          </a:prstGeom>
        </p:spPr>
        <p:txBody>
          <a:bodyPr wrap="square">
            <a:spAutoFit/>
          </a:bodyPr>
          <a:lstStyle/>
          <a:p>
            <a:pPr algn="ctr"/>
            <a:r>
              <a:rPr lang="en-GB" sz="2400" b="1" dirty="0" smtClean="0">
                <a:solidFill>
                  <a:schemeClr val="bg1"/>
                </a:solidFill>
              </a:rPr>
              <a:t>Research</a:t>
            </a:r>
            <a:endParaRPr lang="en-GB" sz="2400" b="1" dirty="0">
              <a:solidFill>
                <a:schemeClr val="bg1"/>
              </a:solidFill>
            </a:endParaRPr>
          </a:p>
        </p:txBody>
      </p:sp>
      <p:pic>
        <p:nvPicPr>
          <p:cNvPr id="16"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548037">
            <a:off x="4884449" y="514368"/>
            <a:ext cx="2819400" cy="2241654"/>
          </a:xfrm>
          <a:prstGeom prst="rect">
            <a:avLst/>
          </a:prstGeom>
          <a:solidFill>
            <a:schemeClr val="accent5">
              <a:lumMod val="60000"/>
              <a:lumOff val="40000"/>
            </a:schemeClr>
          </a:solidFill>
          <a:ln>
            <a:solidFill>
              <a:schemeClr val="accent5">
                <a:lumMod val="60000"/>
                <a:lumOff val="40000"/>
              </a:schemeClr>
            </a:solidFill>
          </a:ln>
        </p:spPr>
      </p:pic>
      <p:sp>
        <p:nvSpPr>
          <p:cNvPr id="17" name="Rectangle 16"/>
          <p:cNvSpPr/>
          <p:nvPr/>
        </p:nvSpPr>
        <p:spPr>
          <a:xfrm>
            <a:off x="5029200" y="1143000"/>
            <a:ext cx="2229841" cy="707886"/>
          </a:xfrm>
          <a:prstGeom prst="rect">
            <a:avLst/>
          </a:prstGeom>
        </p:spPr>
        <p:txBody>
          <a:bodyPr wrap="square">
            <a:spAutoFit/>
          </a:bodyPr>
          <a:lstStyle/>
          <a:p>
            <a:pPr algn="ctr"/>
            <a:r>
              <a:rPr lang="en-GB" sz="2000" b="1" dirty="0" smtClean="0">
                <a:solidFill>
                  <a:schemeClr val="bg1"/>
                </a:solidFill>
              </a:rPr>
              <a:t>Communication skills</a:t>
            </a:r>
          </a:p>
        </p:txBody>
      </p:sp>
      <p:pic>
        <p:nvPicPr>
          <p:cNvPr id="20"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743489">
            <a:off x="512478" y="2486196"/>
            <a:ext cx="2819400" cy="2241654"/>
          </a:xfrm>
          <a:prstGeom prst="rect">
            <a:avLst/>
          </a:prstGeom>
          <a:solidFill>
            <a:schemeClr val="bg1">
              <a:lumMod val="75000"/>
            </a:schemeClr>
          </a:solidFill>
        </p:spPr>
      </p:pic>
      <p:sp>
        <p:nvSpPr>
          <p:cNvPr id="21" name="Rectangle 20"/>
          <p:cNvSpPr/>
          <p:nvPr/>
        </p:nvSpPr>
        <p:spPr>
          <a:xfrm>
            <a:off x="838200" y="3276600"/>
            <a:ext cx="2047455" cy="461665"/>
          </a:xfrm>
          <a:prstGeom prst="rect">
            <a:avLst/>
          </a:prstGeom>
        </p:spPr>
        <p:txBody>
          <a:bodyPr wrap="square">
            <a:spAutoFit/>
          </a:bodyPr>
          <a:lstStyle/>
          <a:p>
            <a:pPr algn="ctr"/>
            <a:r>
              <a:rPr lang="en-GB" sz="2400" b="1" dirty="0" smtClean="0">
                <a:solidFill>
                  <a:schemeClr val="bg1"/>
                </a:solidFill>
              </a:rPr>
              <a:t> Confidence </a:t>
            </a:r>
          </a:p>
        </p:txBody>
      </p:sp>
      <p:sp>
        <p:nvSpPr>
          <p:cNvPr id="23" name="Rectangle 22"/>
          <p:cNvSpPr/>
          <p:nvPr/>
        </p:nvSpPr>
        <p:spPr>
          <a:xfrm>
            <a:off x="6934200" y="3200400"/>
            <a:ext cx="1551514" cy="369332"/>
          </a:xfrm>
          <a:prstGeom prst="rect">
            <a:avLst/>
          </a:prstGeom>
        </p:spPr>
        <p:txBody>
          <a:bodyPr wrap="none">
            <a:spAutoFit/>
          </a:bodyPr>
          <a:lstStyle/>
          <a:p>
            <a:pPr algn="ctr"/>
            <a:r>
              <a:rPr lang="en-GB" b="1" dirty="0" smtClean="0">
                <a:solidFill>
                  <a:schemeClr val="bg1"/>
                </a:solidFill>
              </a:rPr>
              <a:t> Commitment </a:t>
            </a:r>
          </a:p>
        </p:txBody>
      </p:sp>
      <p:pic>
        <p:nvPicPr>
          <p:cNvPr id="24"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20801172">
            <a:off x="5859021" y="2047108"/>
            <a:ext cx="2819400" cy="2241654"/>
          </a:xfrm>
          <a:prstGeom prst="rect">
            <a:avLst/>
          </a:prstGeom>
          <a:solidFill>
            <a:schemeClr val="accent2">
              <a:lumMod val="60000"/>
              <a:lumOff val="40000"/>
            </a:schemeClr>
          </a:solidFill>
        </p:spPr>
      </p:pic>
      <p:sp>
        <p:nvSpPr>
          <p:cNvPr id="25" name="Rectangle 24"/>
          <p:cNvSpPr/>
          <p:nvPr/>
        </p:nvSpPr>
        <p:spPr>
          <a:xfrm>
            <a:off x="6172200" y="2971800"/>
            <a:ext cx="2150973" cy="461665"/>
          </a:xfrm>
          <a:prstGeom prst="rect">
            <a:avLst/>
          </a:prstGeom>
        </p:spPr>
        <p:txBody>
          <a:bodyPr wrap="none">
            <a:spAutoFit/>
          </a:bodyPr>
          <a:lstStyle/>
          <a:p>
            <a:pPr algn="ctr"/>
            <a:r>
              <a:rPr lang="en-GB" sz="2400" b="1" dirty="0" smtClean="0">
                <a:solidFill>
                  <a:schemeClr val="bg1"/>
                </a:solidFill>
              </a:rPr>
              <a:t>Computer skills</a:t>
            </a:r>
          </a:p>
        </p:txBody>
      </p:sp>
      <p:pic>
        <p:nvPicPr>
          <p:cNvPr id="26"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691005">
            <a:off x="4724400" y="4267200"/>
            <a:ext cx="2819400" cy="2241654"/>
          </a:xfrm>
          <a:prstGeom prst="rect">
            <a:avLst/>
          </a:prstGeom>
          <a:solidFill>
            <a:schemeClr val="accent1">
              <a:lumMod val="60000"/>
              <a:lumOff val="40000"/>
            </a:schemeClr>
          </a:solidFill>
        </p:spPr>
      </p:pic>
      <p:sp>
        <p:nvSpPr>
          <p:cNvPr id="27" name="Rectangle 26"/>
          <p:cNvSpPr/>
          <p:nvPr/>
        </p:nvSpPr>
        <p:spPr>
          <a:xfrm>
            <a:off x="5410200" y="5029200"/>
            <a:ext cx="1468735" cy="461665"/>
          </a:xfrm>
          <a:prstGeom prst="rect">
            <a:avLst/>
          </a:prstGeom>
        </p:spPr>
        <p:txBody>
          <a:bodyPr wrap="square">
            <a:spAutoFit/>
          </a:bodyPr>
          <a:lstStyle/>
          <a:p>
            <a:pPr algn="ctr"/>
            <a:r>
              <a:rPr lang="en-GB" sz="2400" b="1" dirty="0" smtClean="0">
                <a:solidFill>
                  <a:schemeClr val="bg1"/>
                </a:solidFill>
              </a:rPr>
              <a:t>Creativity</a:t>
            </a:r>
            <a:r>
              <a:rPr lang="en-GB" dirty="0" smtClean="0">
                <a:solidFill>
                  <a:schemeClr val="bg1"/>
                </a:solidFill>
              </a:rPr>
              <a:t> </a:t>
            </a:r>
          </a:p>
        </p:txBody>
      </p:sp>
    </p:spTree>
    <p:extLst>
      <p:ext uri="{BB962C8B-B14F-4D97-AF65-F5344CB8AC3E}">
        <p14:creationId xmlns:p14="http://schemas.microsoft.com/office/powerpoint/2010/main" val="2382160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675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P spid="21" grpId="0"/>
      <p:bldP spid="25"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What sites do your children use?</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8" y="1052736"/>
            <a:ext cx="7923724" cy="59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37184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sites used by children at </a:t>
            </a:r>
            <a:r>
              <a:rPr lang="en-GB" dirty="0" err="1" smtClean="0"/>
              <a:t>Helmdon</a:t>
            </a:r>
            <a:r>
              <a:rPr lang="en-GB" dirty="0" smtClean="0"/>
              <a:t> in KS2</a:t>
            </a:r>
            <a:endParaRPr lang="en-GB" dirty="0"/>
          </a:p>
        </p:txBody>
      </p:sp>
      <p:sp>
        <p:nvSpPr>
          <p:cNvPr id="3" name="Content Placeholder 2"/>
          <p:cNvSpPr>
            <a:spLocks noGrp="1"/>
          </p:cNvSpPr>
          <p:nvPr>
            <p:ph idx="1"/>
          </p:nvPr>
        </p:nvSpPr>
        <p:spPr/>
        <p:txBody>
          <a:bodyPr/>
          <a:lstStyle/>
          <a:p>
            <a:r>
              <a:rPr lang="en-GB" dirty="0" smtClean="0"/>
              <a:t>Although your child may not use all of the sites you can see on these sheets, they will know about many of them from talking to other children. </a:t>
            </a:r>
            <a:endParaRPr lang="en-GB" dirty="0"/>
          </a:p>
        </p:txBody>
      </p:sp>
    </p:spTree>
    <p:extLst>
      <p:ext uri="{BB962C8B-B14F-4D97-AF65-F5344CB8AC3E}">
        <p14:creationId xmlns:p14="http://schemas.microsoft.com/office/powerpoint/2010/main" val="34957301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E-safety and the new Computing curriculum for KS1</a:t>
            </a:r>
            <a:endParaRPr lang="en-GB"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1600200"/>
            <a:ext cx="7049675" cy="5287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80789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09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0808" y="764704"/>
            <a:ext cx="7659584" cy="5744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92179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Responsible online behaviour</a:t>
            </a:r>
            <a:endParaRPr lang="en-GB" dirty="0"/>
          </a:p>
        </p:txBody>
      </p:sp>
      <p:sp>
        <p:nvSpPr>
          <p:cNvPr id="3" name="Content Placeholder 2"/>
          <p:cNvSpPr>
            <a:spLocks noGrp="1"/>
          </p:cNvSpPr>
          <p:nvPr>
            <p:ph idx="1"/>
          </p:nvPr>
        </p:nvSpPr>
        <p:spPr/>
        <p:txBody>
          <a:bodyPr/>
          <a:lstStyle/>
          <a:p>
            <a:r>
              <a:rPr lang="en-GB" dirty="0" smtClean="0">
                <a:hlinkClick r:id="rId2"/>
              </a:rPr>
              <a:t>Primary – </a:t>
            </a:r>
            <a:r>
              <a:rPr lang="en-GB" dirty="0" err="1" smtClean="0">
                <a:hlinkClick r:id="rId2"/>
              </a:rPr>
              <a:t>Childnet</a:t>
            </a:r>
            <a:endParaRPr lang="en-GB" dirty="0" smtClean="0"/>
          </a:p>
          <a:p>
            <a:endParaRPr lang="en-GB" dirty="0"/>
          </a:p>
          <a:p>
            <a:r>
              <a:rPr lang="en-GB" dirty="0" err="1" smtClean="0"/>
              <a:t>Digiduck’s</a:t>
            </a:r>
            <a:r>
              <a:rPr lang="en-GB" dirty="0" smtClean="0"/>
              <a:t> big decision</a:t>
            </a:r>
          </a:p>
        </p:txBody>
      </p:sp>
    </p:spTree>
    <p:extLst>
      <p:ext uri="{BB962C8B-B14F-4D97-AF65-F5344CB8AC3E}">
        <p14:creationId xmlns:p14="http://schemas.microsoft.com/office/powerpoint/2010/main" val="19495954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0696" y="764704"/>
            <a:ext cx="7947727" cy="59607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067341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lstStyle/>
          <a:p>
            <a:endParaRPr lang="en-GB" dirty="0"/>
          </a:p>
        </p:txBody>
      </p:sp>
      <p:pic>
        <p:nvPicPr>
          <p:cNvPr id="5123" name="Picture 3"/>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54691" y="1600200"/>
            <a:ext cx="603461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83568" y="6142183"/>
            <a:ext cx="7560840" cy="369332"/>
          </a:xfrm>
          <a:prstGeom prst="rect">
            <a:avLst/>
          </a:prstGeom>
          <a:noFill/>
        </p:spPr>
        <p:txBody>
          <a:bodyPr wrap="square" rtlCol="0">
            <a:spAutoFit/>
          </a:bodyPr>
          <a:lstStyle/>
          <a:p>
            <a:r>
              <a:rPr lang="en-GB" dirty="0" err="1" smtClean="0">
                <a:hlinkClick r:id="rId3"/>
              </a:rPr>
              <a:t>Zippep's</a:t>
            </a:r>
            <a:r>
              <a:rPr lang="en-GB" dirty="0" smtClean="0">
                <a:hlinkClick r:id="rId3"/>
              </a:rPr>
              <a:t> Astro Circus: </a:t>
            </a:r>
            <a:r>
              <a:rPr lang="en-GB" dirty="0" err="1" smtClean="0">
                <a:hlinkClick r:id="rId3"/>
              </a:rPr>
              <a:t>Cybersmart</a:t>
            </a:r>
            <a:endParaRPr lang="en-GB" dirty="0"/>
          </a:p>
        </p:txBody>
      </p:sp>
    </p:spTree>
    <p:extLst>
      <p:ext uri="{BB962C8B-B14F-4D97-AF65-F5344CB8AC3E}">
        <p14:creationId xmlns:p14="http://schemas.microsoft.com/office/powerpoint/2010/main" val="38214806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675" y="620688"/>
            <a:ext cx="7584842" cy="568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29498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6737"/>
            <a:ext cx="8355773" cy="6266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27584" y="6165304"/>
            <a:ext cx="6912768" cy="369332"/>
          </a:xfrm>
          <a:prstGeom prst="rect">
            <a:avLst/>
          </a:prstGeom>
          <a:noFill/>
        </p:spPr>
        <p:txBody>
          <a:bodyPr wrap="square" rtlCol="0">
            <a:spAutoFit/>
          </a:bodyPr>
          <a:lstStyle/>
          <a:p>
            <a:r>
              <a:rPr lang="en-GB" dirty="0" err="1" smtClean="0">
                <a:hlinkClick r:id="rId3"/>
              </a:rPr>
              <a:t>Smartie</a:t>
            </a:r>
            <a:r>
              <a:rPr lang="en-GB" dirty="0" smtClean="0">
                <a:hlinkClick r:id="rId3"/>
              </a:rPr>
              <a:t> the Penguin - </a:t>
            </a:r>
            <a:r>
              <a:rPr lang="en-GB" dirty="0" err="1" smtClean="0">
                <a:hlinkClick r:id="rId3"/>
              </a:rPr>
              <a:t>ebook</a:t>
            </a:r>
            <a:r>
              <a:rPr lang="en-GB" dirty="0" smtClean="0">
                <a:hlinkClick r:id="rId3"/>
              </a:rPr>
              <a:t> - </a:t>
            </a:r>
            <a:r>
              <a:rPr lang="en-GB" dirty="0" err="1" smtClean="0">
                <a:hlinkClick r:id="rId3"/>
              </a:rPr>
              <a:t>Childnet</a:t>
            </a:r>
            <a:endParaRPr lang="en-GB" dirty="0"/>
          </a:p>
        </p:txBody>
      </p:sp>
    </p:spTree>
    <p:extLst>
      <p:ext uri="{BB962C8B-B14F-4D97-AF65-F5344CB8AC3E}">
        <p14:creationId xmlns:p14="http://schemas.microsoft.com/office/powerpoint/2010/main" val="15342575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 we use in school for KS1</a:t>
            </a:r>
            <a:endParaRPr lang="en-GB" dirty="0"/>
          </a:p>
        </p:txBody>
      </p:sp>
      <p:pic>
        <p:nvPicPr>
          <p:cNvPr id="92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1484784"/>
            <a:ext cx="6624735" cy="4968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681141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293517"/>
            <a:ext cx="7776863" cy="55837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95536" y="6093296"/>
            <a:ext cx="7200800" cy="369332"/>
          </a:xfrm>
          <a:prstGeom prst="rect">
            <a:avLst/>
          </a:prstGeom>
          <a:noFill/>
        </p:spPr>
        <p:txBody>
          <a:bodyPr wrap="square" rtlCol="0">
            <a:spAutoFit/>
          </a:bodyPr>
          <a:lstStyle/>
          <a:p>
            <a:r>
              <a:rPr lang="en-GB" dirty="0" err="1" smtClean="0">
                <a:hlinkClick r:id="rId3"/>
              </a:rPr>
              <a:t>Thinkuknow</a:t>
            </a:r>
            <a:r>
              <a:rPr lang="en-GB" dirty="0" smtClean="0">
                <a:hlinkClick r:id="rId3"/>
              </a:rPr>
              <a:t> - home</a:t>
            </a:r>
            <a:endParaRPr lang="en-GB" dirty="0"/>
          </a:p>
        </p:txBody>
      </p:sp>
      <p:sp>
        <p:nvSpPr>
          <p:cNvPr id="3" name="TextBox 2"/>
          <p:cNvSpPr txBox="1"/>
          <p:nvPr/>
        </p:nvSpPr>
        <p:spPr>
          <a:xfrm>
            <a:off x="395536" y="6462628"/>
            <a:ext cx="6840760" cy="369332"/>
          </a:xfrm>
          <a:prstGeom prst="rect">
            <a:avLst/>
          </a:prstGeom>
          <a:noFill/>
        </p:spPr>
        <p:txBody>
          <a:bodyPr wrap="square" rtlCol="0">
            <a:spAutoFit/>
          </a:bodyPr>
          <a:lstStyle/>
          <a:p>
            <a:r>
              <a:rPr lang="en-GB" dirty="0" smtClean="0">
                <a:hlinkClick r:id="rId4"/>
              </a:rPr>
              <a:t>Get Safe Online | Free online security advice</a:t>
            </a:r>
            <a:endParaRPr lang="en-GB" dirty="0"/>
          </a:p>
        </p:txBody>
      </p:sp>
    </p:spTree>
    <p:extLst>
      <p:ext uri="{BB962C8B-B14F-4D97-AF65-F5344CB8AC3E}">
        <p14:creationId xmlns:p14="http://schemas.microsoft.com/office/powerpoint/2010/main" val="10928140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E-safety and the new Computing curriculum for KS2</a:t>
            </a:r>
            <a:endParaRPr lang="en-GB" dirty="0"/>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54691" y="1600200"/>
            <a:ext cx="603461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95839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12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300310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33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4" y="39354"/>
            <a:ext cx="8115745" cy="60868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467544" y="6093296"/>
            <a:ext cx="7056784" cy="369332"/>
          </a:xfrm>
          <a:prstGeom prst="rect">
            <a:avLst/>
          </a:prstGeom>
          <a:noFill/>
        </p:spPr>
        <p:txBody>
          <a:bodyPr wrap="square" rtlCol="0">
            <a:spAutoFit/>
          </a:bodyPr>
          <a:lstStyle/>
          <a:p>
            <a:r>
              <a:rPr lang="en-GB" dirty="0" smtClean="0">
                <a:hlinkClick r:id="rId3"/>
              </a:rPr>
              <a:t>The Adventures of Kara, Winston and the Smart crew - </a:t>
            </a:r>
            <a:r>
              <a:rPr lang="en-GB" dirty="0" err="1" smtClean="0">
                <a:hlinkClick r:id="rId3"/>
              </a:rPr>
              <a:t>Childnet</a:t>
            </a:r>
            <a:endParaRPr lang="en-GB" dirty="0"/>
          </a:p>
        </p:txBody>
      </p:sp>
    </p:spTree>
    <p:extLst>
      <p:ext uri="{BB962C8B-B14F-4D97-AF65-F5344CB8AC3E}">
        <p14:creationId xmlns:p14="http://schemas.microsoft.com/office/powerpoint/2010/main" val="24322806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433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664" y="111362"/>
            <a:ext cx="8019735" cy="6014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610268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53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23528" y="6237312"/>
            <a:ext cx="7488832" cy="369332"/>
          </a:xfrm>
          <a:prstGeom prst="rect">
            <a:avLst/>
          </a:prstGeom>
          <a:noFill/>
        </p:spPr>
        <p:txBody>
          <a:bodyPr wrap="square" rtlCol="0">
            <a:spAutoFit/>
          </a:bodyPr>
          <a:lstStyle/>
          <a:p>
            <a:r>
              <a:rPr lang="en-GB" dirty="0" err="1" smtClean="0">
                <a:hlinkClick r:id="rId3"/>
              </a:rPr>
              <a:t>Cybersmart</a:t>
            </a:r>
            <a:r>
              <a:rPr lang="en-GB" dirty="0" smtClean="0">
                <a:hlinkClick r:id="rId3"/>
              </a:rPr>
              <a:t> - Internet and mobile safety advice and activities: </a:t>
            </a:r>
            <a:r>
              <a:rPr lang="en-GB" dirty="0" err="1" smtClean="0">
                <a:hlinkClick r:id="rId3"/>
              </a:rPr>
              <a:t>Cybersmart</a:t>
            </a:r>
            <a:endParaRPr lang="en-GB" dirty="0"/>
          </a:p>
        </p:txBody>
      </p:sp>
    </p:spTree>
    <p:extLst>
      <p:ext uri="{BB962C8B-B14F-4D97-AF65-F5344CB8AC3E}">
        <p14:creationId xmlns:p14="http://schemas.microsoft.com/office/powerpoint/2010/main" val="28871294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Allowing your child to teach you</a:t>
            </a:r>
            <a:endParaRPr lang="en-GB" dirty="0"/>
          </a:p>
        </p:txBody>
      </p:sp>
      <p:pic>
        <p:nvPicPr>
          <p:cNvPr id="1638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1162881"/>
            <a:ext cx="6617708" cy="49632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39552" y="6237312"/>
            <a:ext cx="6624736" cy="369332"/>
          </a:xfrm>
          <a:prstGeom prst="rect">
            <a:avLst/>
          </a:prstGeom>
          <a:noFill/>
        </p:spPr>
        <p:txBody>
          <a:bodyPr wrap="square" rtlCol="0">
            <a:spAutoFit/>
          </a:bodyPr>
          <a:lstStyle/>
          <a:p>
            <a:r>
              <a:rPr lang="en-GB" dirty="0" smtClean="0">
                <a:hlinkClick r:id="rId3"/>
              </a:rPr>
              <a:t>Comic book capers: </a:t>
            </a:r>
            <a:r>
              <a:rPr lang="en-GB" dirty="0" err="1" smtClean="0">
                <a:hlinkClick r:id="rId3"/>
              </a:rPr>
              <a:t>Cybersmart</a:t>
            </a:r>
            <a:endParaRPr lang="en-GB" dirty="0"/>
          </a:p>
        </p:txBody>
      </p:sp>
    </p:spTree>
    <p:extLst>
      <p:ext uri="{BB962C8B-B14F-4D97-AF65-F5344CB8AC3E}">
        <p14:creationId xmlns:p14="http://schemas.microsoft.com/office/powerpoint/2010/main" val="7187377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843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675" y="620688"/>
            <a:ext cx="7340633" cy="550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78946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945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675" y="620688"/>
            <a:ext cx="7340633" cy="550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67544" y="6093296"/>
            <a:ext cx="7560840" cy="369332"/>
          </a:xfrm>
          <a:prstGeom prst="rect">
            <a:avLst/>
          </a:prstGeom>
          <a:noFill/>
        </p:spPr>
        <p:txBody>
          <a:bodyPr wrap="square" rtlCol="0">
            <a:spAutoFit/>
          </a:bodyPr>
          <a:lstStyle/>
          <a:p>
            <a:r>
              <a:rPr lang="en-GB" dirty="0" smtClean="0">
                <a:hlinkClick r:id="rId3"/>
              </a:rPr>
              <a:t>BBC - CBBC - Guy Fawkes - Internet Privacy Settings</a:t>
            </a:r>
            <a:endParaRPr lang="en-GB" dirty="0"/>
          </a:p>
        </p:txBody>
      </p:sp>
    </p:spTree>
    <p:extLst>
      <p:ext uri="{BB962C8B-B14F-4D97-AF65-F5344CB8AC3E}">
        <p14:creationId xmlns:p14="http://schemas.microsoft.com/office/powerpoint/2010/main" val="23992782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48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57554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150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665" y="548680"/>
            <a:ext cx="7436644" cy="5577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83568" y="6309320"/>
            <a:ext cx="2952328" cy="369332"/>
          </a:xfrm>
          <a:prstGeom prst="rect">
            <a:avLst/>
          </a:prstGeom>
          <a:noFill/>
        </p:spPr>
        <p:txBody>
          <a:bodyPr wrap="square" rtlCol="0">
            <a:spAutoFit/>
          </a:bodyPr>
          <a:lstStyle/>
          <a:p>
            <a:r>
              <a:rPr lang="en-GB" dirty="0" err="1" smtClean="0">
                <a:hlinkClick r:id="rId3"/>
              </a:rPr>
              <a:t>BrainPOP</a:t>
            </a:r>
            <a:r>
              <a:rPr lang="en-GB" dirty="0" smtClean="0">
                <a:hlinkClick r:id="rId3"/>
              </a:rPr>
              <a:t> | Digital Etiquette</a:t>
            </a:r>
            <a:endParaRPr lang="en-GB" dirty="0"/>
          </a:p>
        </p:txBody>
      </p:sp>
      <p:sp>
        <p:nvSpPr>
          <p:cNvPr id="5" name="TextBox 4"/>
          <p:cNvSpPr txBox="1"/>
          <p:nvPr/>
        </p:nvSpPr>
        <p:spPr>
          <a:xfrm>
            <a:off x="3635896" y="6093296"/>
            <a:ext cx="2952328" cy="646331"/>
          </a:xfrm>
          <a:prstGeom prst="rect">
            <a:avLst/>
          </a:prstGeom>
          <a:noFill/>
        </p:spPr>
        <p:txBody>
          <a:bodyPr wrap="square" rtlCol="0">
            <a:spAutoFit/>
          </a:bodyPr>
          <a:lstStyle/>
          <a:p>
            <a:r>
              <a:rPr lang="en-GB" dirty="0" err="1" smtClean="0">
                <a:hlinkClick r:id="rId4" action="ppaction://hlinkfile"/>
              </a:rPr>
              <a:t>Helmdon's</a:t>
            </a:r>
            <a:r>
              <a:rPr lang="en-GB" dirty="0" smtClean="0">
                <a:hlinkClick r:id="rId4" action="ppaction://hlinkfile"/>
              </a:rPr>
              <a:t> Online Rules EYS KS1 KS2.docx</a:t>
            </a:r>
            <a:endParaRPr lang="en-GB" dirty="0"/>
          </a:p>
        </p:txBody>
      </p:sp>
    </p:spTree>
    <p:extLst>
      <p:ext uri="{BB962C8B-B14F-4D97-AF65-F5344CB8AC3E}">
        <p14:creationId xmlns:p14="http://schemas.microsoft.com/office/powerpoint/2010/main" val="5222895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253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49608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355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665" y="548680"/>
            <a:ext cx="7436644" cy="5577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83568" y="6237312"/>
            <a:ext cx="7632848" cy="369332"/>
          </a:xfrm>
          <a:prstGeom prst="rect">
            <a:avLst/>
          </a:prstGeom>
          <a:noFill/>
        </p:spPr>
        <p:txBody>
          <a:bodyPr wrap="square" rtlCol="0">
            <a:spAutoFit/>
          </a:bodyPr>
          <a:lstStyle/>
          <a:p>
            <a:r>
              <a:rPr lang="en-GB" dirty="0" smtClean="0">
                <a:hlinkClick r:id="rId3"/>
              </a:rPr>
              <a:t>The Adventures of Kara, Winston and the Smart crew - </a:t>
            </a:r>
            <a:r>
              <a:rPr lang="en-GB" dirty="0" err="1" smtClean="0">
                <a:hlinkClick r:id="rId3"/>
              </a:rPr>
              <a:t>Childnet</a:t>
            </a:r>
            <a:endParaRPr lang="en-GB" dirty="0"/>
          </a:p>
        </p:txBody>
      </p:sp>
    </p:spTree>
    <p:extLst>
      <p:ext uri="{BB962C8B-B14F-4D97-AF65-F5344CB8AC3E}">
        <p14:creationId xmlns:p14="http://schemas.microsoft.com/office/powerpoint/2010/main" val="14634414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457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9" y="946858"/>
            <a:ext cx="6905740" cy="51793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22669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560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6707" y="836712"/>
            <a:ext cx="7052601" cy="52894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83568" y="6237312"/>
            <a:ext cx="6336704" cy="369332"/>
          </a:xfrm>
          <a:prstGeom prst="rect">
            <a:avLst/>
          </a:prstGeom>
          <a:noFill/>
        </p:spPr>
        <p:txBody>
          <a:bodyPr wrap="square" rtlCol="0">
            <a:spAutoFit/>
          </a:bodyPr>
          <a:lstStyle/>
          <a:p>
            <a:r>
              <a:rPr lang="en-GB" dirty="0" err="1" smtClean="0">
                <a:hlinkClick r:id="rId3"/>
              </a:rPr>
              <a:t>Thinkuknow</a:t>
            </a:r>
            <a:r>
              <a:rPr lang="en-GB" dirty="0" smtClean="0">
                <a:hlinkClick r:id="rId3"/>
              </a:rPr>
              <a:t> - home</a:t>
            </a:r>
            <a:endParaRPr lang="en-GB" dirty="0"/>
          </a:p>
        </p:txBody>
      </p:sp>
    </p:spTree>
    <p:extLst>
      <p:ext uri="{BB962C8B-B14F-4D97-AF65-F5344CB8AC3E}">
        <p14:creationId xmlns:p14="http://schemas.microsoft.com/office/powerpoint/2010/main" val="36117917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66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32551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76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357" y="404664"/>
            <a:ext cx="7628665" cy="57214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323306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96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665" y="548680"/>
            <a:ext cx="7436644" cy="5577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117025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86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54691" y="1600200"/>
            <a:ext cx="603461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07611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0697" y="764704"/>
            <a:ext cx="7148612" cy="53614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741154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Resources we use in school for KS2</a:t>
            </a:r>
            <a:endParaRPr lang="en-GB" dirty="0"/>
          </a:p>
        </p:txBody>
      </p:sp>
      <p:pic>
        <p:nvPicPr>
          <p:cNvPr id="1741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9090" y="1153189"/>
            <a:ext cx="6833732" cy="51252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83568" y="6309320"/>
            <a:ext cx="6984776" cy="369332"/>
          </a:xfrm>
          <a:prstGeom prst="rect">
            <a:avLst/>
          </a:prstGeom>
          <a:noFill/>
        </p:spPr>
        <p:txBody>
          <a:bodyPr wrap="square" rtlCol="0">
            <a:spAutoFit/>
          </a:bodyPr>
          <a:lstStyle/>
          <a:p>
            <a:r>
              <a:rPr lang="en-GB" dirty="0" err="1" smtClean="0">
                <a:hlinkClick r:id="rId3"/>
              </a:rPr>
              <a:t>Thinkuknow</a:t>
            </a:r>
            <a:r>
              <a:rPr lang="en-GB" dirty="0" smtClean="0">
                <a:hlinkClick r:id="rId3"/>
              </a:rPr>
              <a:t> - home</a:t>
            </a:r>
            <a:endParaRPr lang="en-GB" dirty="0"/>
          </a:p>
        </p:txBody>
      </p:sp>
    </p:spTree>
    <p:extLst>
      <p:ext uri="{BB962C8B-B14F-4D97-AF65-F5344CB8AC3E}">
        <p14:creationId xmlns:p14="http://schemas.microsoft.com/office/powerpoint/2010/main" val="252703839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E-safety cadets</a:t>
            </a:r>
            <a:endParaRPr lang="en-GB" dirty="0"/>
          </a:p>
        </p:txBody>
      </p:sp>
      <p:sp>
        <p:nvSpPr>
          <p:cNvPr id="3" name="Content Placeholder 2"/>
          <p:cNvSpPr>
            <a:spLocks noGrp="1"/>
          </p:cNvSpPr>
          <p:nvPr>
            <p:ph idx="1"/>
          </p:nvPr>
        </p:nvSpPr>
        <p:spPr/>
        <p:txBody>
          <a:bodyPr/>
          <a:lstStyle/>
          <a:p>
            <a:r>
              <a:rPr lang="en-GB" dirty="0" smtClean="0">
                <a:hlinkClick r:id="rId2"/>
              </a:rPr>
              <a:t>Home : </a:t>
            </a:r>
            <a:r>
              <a:rPr lang="en-GB" dirty="0" err="1" smtClean="0">
                <a:hlinkClick r:id="rId2"/>
              </a:rPr>
              <a:t>eCadets</a:t>
            </a:r>
            <a:endParaRPr lang="en-GB" dirty="0"/>
          </a:p>
        </p:txBody>
      </p:sp>
    </p:spTree>
    <p:extLst>
      <p:ext uri="{BB962C8B-B14F-4D97-AF65-F5344CB8AC3E}">
        <p14:creationId xmlns:p14="http://schemas.microsoft.com/office/powerpoint/2010/main" val="36119412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Safer Internet Day</a:t>
            </a:r>
            <a:endParaRPr lang="en-GB" dirty="0"/>
          </a:p>
        </p:txBody>
      </p:sp>
      <p:sp>
        <p:nvSpPr>
          <p:cNvPr id="3" name="Content Placeholder 2"/>
          <p:cNvSpPr>
            <a:spLocks noGrp="1"/>
          </p:cNvSpPr>
          <p:nvPr>
            <p:ph idx="1"/>
          </p:nvPr>
        </p:nvSpPr>
        <p:spPr/>
        <p:txBody>
          <a:bodyPr/>
          <a:lstStyle/>
          <a:p>
            <a:r>
              <a:rPr lang="en-GB" smtClean="0">
                <a:hlinkClick r:id="rId2"/>
              </a:rPr>
              <a:t>Safer Internet Day - www.saferinternet.org</a:t>
            </a:r>
            <a:endParaRPr lang="en-GB" dirty="0"/>
          </a:p>
        </p:txBody>
      </p:sp>
    </p:spTree>
    <p:extLst>
      <p:ext uri="{BB962C8B-B14F-4D97-AF65-F5344CB8AC3E}">
        <p14:creationId xmlns:p14="http://schemas.microsoft.com/office/powerpoint/2010/main" val="118714747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hlinkClick r:id="rId2" action="ppaction://hlinkfile"/>
              </a:rPr>
              <a:t>..\E safety resources\Supporting-young-people-online parents.pdf</a:t>
            </a:r>
            <a:endParaRPr lang="en-GB" dirty="0" smtClean="0"/>
          </a:p>
          <a:p>
            <a:endParaRPr lang="en-GB" dirty="0"/>
          </a:p>
          <a:p>
            <a:r>
              <a:rPr lang="en-GB" dirty="0" smtClean="0">
                <a:hlinkClick r:id="rId3"/>
              </a:rPr>
              <a:t>Share Aware | NSPCC</a:t>
            </a:r>
            <a:endParaRPr lang="en-GB" dirty="0"/>
          </a:p>
        </p:txBody>
      </p:sp>
    </p:spTree>
    <p:extLst>
      <p:ext uri="{BB962C8B-B14F-4D97-AF65-F5344CB8AC3E}">
        <p14:creationId xmlns:p14="http://schemas.microsoft.com/office/powerpoint/2010/main" val="764727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hlinkClick r:id="rId2" action="ppaction://hlinkfile"/>
              </a:rPr>
              <a:t>..\E safety resources\Parents\changing filter on google search engine.docx</a:t>
            </a:r>
            <a:endParaRPr lang="en-GB" dirty="0" smtClean="0"/>
          </a:p>
          <a:p>
            <a:endParaRPr lang="en-GB" dirty="0"/>
          </a:p>
          <a:p>
            <a:r>
              <a:rPr lang="en-GB" dirty="0" smtClean="0">
                <a:hlinkClick r:id="rId3"/>
              </a:rPr>
              <a:t>Google</a:t>
            </a:r>
            <a:endParaRPr lang="en-GB" dirty="0" smtClean="0"/>
          </a:p>
          <a:p>
            <a:endParaRPr lang="en-GB" dirty="0"/>
          </a:p>
        </p:txBody>
      </p:sp>
    </p:spTree>
    <p:extLst>
      <p:ext uri="{BB962C8B-B14F-4D97-AF65-F5344CB8AC3E}">
        <p14:creationId xmlns:p14="http://schemas.microsoft.com/office/powerpoint/2010/main" val="19150261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477</TotalTime>
  <Words>690</Words>
  <Application>Microsoft Office PowerPoint</Application>
  <PresentationFormat>On-screen Show (4:3)</PresentationFormat>
  <Paragraphs>64</Paragraphs>
  <Slides>38</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38</vt:i4>
      </vt:variant>
    </vt:vector>
  </HeadingPairs>
  <TitlesOfParts>
    <vt:vector size="41" baseType="lpstr">
      <vt:lpstr>Arial</vt:lpstr>
      <vt:lpstr>Calibri</vt:lpstr>
      <vt:lpstr>Office Theme</vt:lpstr>
      <vt:lpstr>E-safety Raising Awareness  </vt:lpstr>
      <vt:lpstr>PowerPoint Presentation</vt:lpstr>
      <vt:lpstr>Learning Online?</vt:lpstr>
      <vt:lpstr>What sites do your children use?</vt:lpstr>
      <vt:lpstr>The sites used by children at Helmdon in KS2</vt:lpstr>
      <vt:lpstr>E-safety and the new Computing curriculum for KS1</vt:lpstr>
      <vt:lpstr>PowerPoint Presentation</vt:lpstr>
      <vt:lpstr>Responsible online behaviour</vt:lpstr>
      <vt:lpstr>PowerPoint Presentation</vt:lpstr>
      <vt:lpstr>PowerPoint Presentation</vt:lpstr>
      <vt:lpstr>PowerPoint Presentation</vt:lpstr>
      <vt:lpstr>PowerPoint Presentation</vt:lpstr>
      <vt:lpstr>Resources we use in school for KS1</vt:lpstr>
      <vt:lpstr>PowerPoint Presentation</vt:lpstr>
      <vt:lpstr>E-safety and the new Computing curriculum for KS2</vt:lpstr>
      <vt:lpstr>PowerPoint Presentation</vt:lpstr>
      <vt:lpstr>PowerPoint Presentation</vt:lpstr>
      <vt:lpstr>PowerPoint Presentation</vt:lpstr>
      <vt:lpstr>PowerPoint Presentation</vt:lpstr>
      <vt:lpstr>Allowing your child to teach you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Resources we use in school for KS2</vt:lpstr>
      <vt:lpstr>E-safety cadets</vt:lpstr>
      <vt:lpstr>Safer Internet Day</vt:lpstr>
      <vt:lpstr>PowerPoint Presentation</vt:lpstr>
      <vt:lpstr>PowerPoint Presentation</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E-safety evening for parents</dc:title>
  <dc:creator>Susan Jenkins</dc:creator>
  <cp:lastModifiedBy>Tracey Pearson</cp:lastModifiedBy>
  <cp:revision>20</cp:revision>
  <dcterms:created xsi:type="dcterms:W3CDTF">2015-01-20T11:06:23Z</dcterms:created>
  <dcterms:modified xsi:type="dcterms:W3CDTF">2016-03-29T18:36:26Z</dcterms:modified>
</cp:coreProperties>
</file>